
<file path=[Content_Types].xml><?xml version="1.0" encoding="utf-8"?>
<Types xmlns="http://schemas.openxmlformats.org/package/2006/content-types">
  <Default Extension="avi" ContentType="video/x-msvideo"/>
  <Default Extension="jpeg" ContentType="image/jpeg"/>
  <Default Extension="jpg" ContentType="image/jpeg"/>
  <Default Extension="mkv" ContentType="video/unknown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  <p:sldMasterId id="2147483662" r:id="rId2"/>
    <p:sldMasterId id="2147483675" r:id="rId3"/>
  </p:sldMasterIdLst>
  <p:notesMasterIdLst>
    <p:notesMasterId r:id="rId89"/>
  </p:notesMasterIdLst>
  <p:handoutMasterIdLst>
    <p:handoutMasterId r:id="rId90"/>
  </p:handoutMasterIdLst>
  <p:sldIdLst>
    <p:sldId id="256" r:id="rId4"/>
    <p:sldId id="273" r:id="rId5"/>
    <p:sldId id="274" r:id="rId6"/>
    <p:sldId id="588" r:id="rId7"/>
    <p:sldId id="584" r:id="rId8"/>
    <p:sldId id="608" r:id="rId9"/>
    <p:sldId id="589" r:id="rId10"/>
    <p:sldId id="609" r:id="rId11"/>
    <p:sldId id="590" r:id="rId12"/>
    <p:sldId id="585" r:id="rId13"/>
    <p:sldId id="587" r:id="rId14"/>
    <p:sldId id="586" r:id="rId15"/>
    <p:sldId id="545" r:id="rId16"/>
    <p:sldId id="583" r:id="rId17"/>
    <p:sldId id="279" r:id="rId18"/>
    <p:sldId id="278" r:id="rId19"/>
    <p:sldId id="576" r:id="rId20"/>
    <p:sldId id="577" r:id="rId21"/>
    <p:sldId id="276" r:id="rId22"/>
    <p:sldId id="281" r:id="rId23"/>
    <p:sldId id="280" r:id="rId24"/>
    <p:sldId id="287" r:id="rId25"/>
    <p:sldId id="286" r:id="rId26"/>
    <p:sldId id="285" r:id="rId27"/>
    <p:sldId id="565" r:id="rId28"/>
    <p:sldId id="284" r:id="rId29"/>
    <p:sldId id="591" r:id="rId30"/>
    <p:sldId id="283" r:id="rId31"/>
    <p:sldId id="282" r:id="rId32"/>
    <p:sldId id="275" r:id="rId33"/>
    <p:sldId id="291" r:id="rId34"/>
    <p:sldId id="290" r:id="rId35"/>
    <p:sldId id="289" r:id="rId36"/>
    <p:sldId id="566" r:id="rId37"/>
    <p:sldId id="288" r:id="rId38"/>
    <p:sldId id="579" r:id="rId39"/>
    <p:sldId id="311" r:id="rId40"/>
    <p:sldId id="296" r:id="rId41"/>
    <p:sldId id="300" r:id="rId42"/>
    <p:sldId id="592" r:id="rId43"/>
    <p:sldId id="567" r:id="rId44"/>
    <p:sldId id="301" r:id="rId45"/>
    <p:sldId id="594" r:id="rId46"/>
    <p:sldId id="297" r:id="rId47"/>
    <p:sldId id="613" r:id="rId48"/>
    <p:sldId id="295" r:id="rId49"/>
    <p:sldId id="568" r:id="rId50"/>
    <p:sldId id="293" r:id="rId51"/>
    <p:sldId id="302" r:id="rId52"/>
    <p:sldId id="303" r:id="rId53"/>
    <p:sldId id="304" r:id="rId54"/>
    <p:sldId id="305" r:id="rId55"/>
    <p:sldId id="578" r:id="rId56"/>
    <p:sldId id="595" r:id="rId57"/>
    <p:sldId id="596" r:id="rId58"/>
    <p:sldId id="597" r:id="rId59"/>
    <p:sldId id="598" r:id="rId60"/>
    <p:sldId id="599" r:id="rId61"/>
    <p:sldId id="600" r:id="rId62"/>
    <p:sldId id="601" r:id="rId63"/>
    <p:sldId id="602" r:id="rId64"/>
    <p:sldId id="605" r:id="rId65"/>
    <p:sldId id="606" r:id="rId66"/>
    <p:sldId id="607" r:id="rId67"/>
    <p:sldId id="537" r:id="rId68"/>
    <p:sldId id="307" r:id="rId69"/>
    <p:sldId id="569" r:id="rId70"/>
    <p:sldId id="312" r:id="rId71"/>
    <p:sldId id="570" r:id="rId72"/>
    <p:sldId id="571" r:id="rId73"/>
    <p:sldId id="306" r:id="rId74"/>
    <p:sldId id="562" r:id="rId75"/>
    <p:sldId id="563" r:id="rId76"/>
    <p:sldId id="561" r:id="rId77"/>
    <p:sldId id="614" r:id="rId78"/>
    <p:sldId id="560" r:id="rId79"/>
    <p:sldId id="559" r:id="rId80"/>
    <p:sldId id="544" r:id="rId81"/>
    <p:sldId id="546" r:id="rId82"/>
    <p:sldId id="547" r:id="rId83"/>
    <p:sldId id="548" r:id="rId84"/>
    <p:sldId id="556" r:id="rId85"/>
    <p:sldId id="555" r:id="rId86"/>
    <p:sldId id="552" r:id="rId87"/>
    <p:sldId id="263" r:id="rId88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CC"/>
    <a:srgbClr val="AC0827"/>
    <a:srgbClr val="320000"/>
    <a:srgbClr val="646202"/>
    <a:srgbClr val="FBDE97"/>
    <a:srgbClr val="FDF0CF"/>
    <a:srgbClr val="FFFFCC"/>
    <a:srgbClr val="FFFF99"/>
    <a:srgbClr val="7C7C02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 autoAdjust="0"/>
  </p:normalViewPr>
  <p:slideViewPr>
    <p:cSldViewPr snapToGrid="0">
      <p:cViewPr varScale="1">
        <p:scale>
          <a:sx n="85" d="100"/>
          <a:sy n="85" d="100"/>
        </p:scale>
        <p:origin x="547" y="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slide" Target="slides/slide81.xml"/><Relationship Id="rId89" Type="http://schemas.openxmlformats.org/officeDocument/2006/relationships/notesMaster" Target="notesMasters/notesMaster1.xml"/><Relationship Id="rId16" Type="http://schemas.openxmlformats.org/officeDocument/2006/relationships/slide" Target="slides/slide13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5" Type="http://schemas.openxmlformats.org/officeDocument/2006/relationships/slide" Target="slides/slide2.xml"/><Relationship Id="rId90" Type="http://schemas.openxmlformats.org/officeDocument/2006/relationships/handoutMaster" Target="handoutMasters/handoutMaster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9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9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94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slide" Target="slides/slide7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Montserrat" panose="00000500000000000000" charset="0"/>
              <a:ea typeface="Montserrat" panose="00000500000000000000" charset="0"/>
              <a:cs typeface="Montserrat" panose="00000500000000000000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cs typeface="Montserrat" panose="00000500000000000000" charset="0"/>
              </a:rPr>
              <a:t>2024/10/21</a:t>
            </a:fld>
            <a:endParaRPr lang="zh-CN" altLang="en-US">
              <a:cs typeface="Montserrat" panose="00000500000000000000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Montserrat" panose="00000500000000000000" charset="0"/>
              <a:ea typeface="Montserrat" panose="00000500000000000000" charset="0"/>
              <a:cs typeface="Montserrat" panose="00000500000000000000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cs typeface="Montserrat" panose="00000500000000000000" charset="0"/>
              </a:rPr>
              <a:t>‹#›</a:t>
            </a:fld>
            <a:endParaRPr lang="zh-CN" altLang="en-US">
              <a:cs typeface="Montserrat" panose="0000050000000000000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fld id="{518E9218-33AD-40B6-A535-B5EA4E7333ED}" type="datetimeFigureOut">
              <a:rPr lang="zh-CN" altLang="en-US" smtClean="0"/>
              <a:t>2024/10/21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fld id="{46CEF922-48FC-4CB5-B3A7-4690BA70CB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Montserrat" panose="00000500000000000000" charset="0"/>
        <a:ea typeface="Montserrat" panose="00000500000000000000" charset="0"/>
        <a:cs typeface="Montserrat" panose="00000500000000000000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8114"/>
            <a:ext cx="5324627" cy="6763716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 flipV="1">
            <a:off x="5213988" y="-164569"/>
            <a:ext cx="5895989" cy="8112919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41442" y="-1007442"/>
            <a:ext cx="4843116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8114"/>
            <a:ext cx="5324627" cy="676371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8884" y="0"/>
            <a:ext cx="4843116" cy="6858000"/>
          </a:xfrm>
          <a:prstGeom prst="rect">
            <a:avLst/>
          </a:prstGeom>
        </p:spPr>
      </p:pic>
      <p:sp>
        <p:nvSpPr>
          <p:cNvPr id="2" name="Дата 1">
            <a:extLst>
              <a:ext uri="{FF2B5EF4-FFF2-40B4-BE49-F238E27FC236}">
                <a16:creationId xmlns:a16="http://schemas.microsoft.com/office/drawing/2014/main" id="{54EB665F-F366-F294-BC1F-69759EF7C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9F692397-C382-B1A1-3B3A-D90681B37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C638658E-1677-5402-388E-10BB2E134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3788" y="6356350"/>
            <a:ext cx="450011" cy="36512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>
            <a:lvl1pPr algn="ctr">
              <a:defRPr sz="1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3A223CBB-0486-4462-986C-6582C1AFEA18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ользовательский мак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1F4E9B6-1080-3BB1-EC0F-8E5433B4D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C8E27F22-D637-1A5E-7D58-2A586925C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9E9149E3-AB42-5631-EB87-77C6A5C1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A6B1D061-0CC5-F951-9011-A30CE4D55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5242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955744" y="818600"/>
            <a:ext cx="5083656" cy="6995144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4843116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93" y="202368"/>
            <a:ext cx="1023459" cy="1062823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3037" y="0"/>
            <a:ext cx="4978963" cy="6324629"/>
          </a:xfrm>
          <a:prstGeom prst="rect">
            <a:avLst/>
          </a:prstGeom>
        </p:spPr>
      </p:pic>
      <p:sp>
        <p:nvSpPr>
          <p:cNvPr id="2" name="Дата 1">
            <a:extLst>
              <a:ext uri="{FF2B5EF4-FFF2-40B4-BE49-F238E27FC236}">
                <a16:creationId xmlns:a16="http://schemas.microsoft.com/office/drawing/2014/main" id="{AB1CB714-4CD9-DAC9-0C1E-30123966A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8677B045-A8A3-3862-7923-DF12CF84E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7975670-7B59-1D62-C0BA-B80D3F3A9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 advTm="5000">
    <p:cover dir="r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2543089-54C5-8D29-7771-55022690E2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245BF934-81DB-22E1-F5AC-72A5247277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2D54B646-F6F5-AB3A-B4B3-C1CD6F518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415DB31-A64D-9C0A-837D-65FC6001B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7448D0D-FDB2-309E-8EC8-C3872305F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542740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C6E8B99-281E-FD5A-2255-7AD466841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A3451D78-5676-B7AD-A5C4-5382BB1F3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454E08D-B456-A2F4-E1AF-20B55B78E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945DCF8-10E2-2323-9AA3-DE9B70FB4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AC2C14A-F719-D2F8-2957-8676818AA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905702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0E6886F-30C7-F4E7-B64C-5FF814FC8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EBCCD83E-9E9B-12FD-250E-6711B7134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465E2A8-3B2A-8AC8-464C-59D0C05EC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42A5C1B-5308-FA70-73CE-3B0BE926F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030A46B-6DA3-A729-4C46-A99A5EF5D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317285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7227005-A1CE-A3DC-68FE-250F858E8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B7031AF-FF2D-C3AC-B58F-455F353EB9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4F0E1B06-3550-A243-77E8-FD33E54D69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00FA5D3E-AD4D-0121-50D8-0C85C1A87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4AA81A37-EA2B-BD85-1048-DF04FB449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2C1C38AD-98D7-EA8A-AF92-C507BD963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283768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8719267-1AD7-4C02-65D5-A071073A6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E2DEF09F-FB25-2A89-72E9-C8BB3800B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1F8326AE-EF09-8205-5160-930E74A694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AF6EAD89-0052-434F-8990-D93611E9C1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CAD1D415-14E2-C4CF-641E-71B4A16E87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B968E5D0-42F2-64BD-CF3B-38E646924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7D0D64DA-F136-5107-DD7E-615473637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607F494A-2AD4-8975-9F37-BBF06C5E9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27271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249D5DF-0C04-A18C-23BC-02BC987A8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3BDB8C6D-2A96-22DF-4091-75F110CD8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18516EFB-89AF-0A91-86BC-929370C0F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6293CB2E-B043-AD7F-3280-FB934B9BF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859407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52A7688D-2BB9-05A4-9611-B93F84C40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0593AE4C-BD7D-09C0-41AA-1CC86D1A9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D7FB327-62E0-339E-894C-A90AC7512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249947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5B254A5-32A4-1293-7F83-50714ECA8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E13DB85-71BE-5E6F-7A98-0179C3C3C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74C6BA17-6D3C-1ADD-3FD9-3129183DDD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4F2636CC-E3BF-5729-4586-9FABD0F2F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B6ED31D1-BA22-0F8E-AC43-DF6E37E7B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88474F82-9844-344A-6EAE-B84520A58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612941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F32133F-7122-4C4A-D665-7D39C624D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1E805DD6-B6DF-C1F8-EFB4-AF7FE3D5E9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AE7B84AE-6DA2-6F71-8978-1E9EC7774F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9C082614-5C8E-E991-F777-626782C8B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DDA02604-D2C1-1A1A-AA59-D4D03E9AA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39A4BF1-F7ED-7692-6762-AD3994829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732367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8674577-9ED6-62A8-292B-7945C62C6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93FEF5E5-3F15-E429-32A0-B9A16211AA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A018B70-A0FC-C788-9862-C58F860CF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9E76819-C3B9-B9B2-EBE7-3EF5480EA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7B0D3F3-4A95-E878-AF8A-C1F4F5FA2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223228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44DFC718-9FDC-08DC-F606-E8F1F478EF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BC7C5800-CBB4-BC39-CDD3-6695A9E80A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35BBD19-E998-A2DB-2808-1B8FD47B7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520DF49-DF0D-BAE4-0C33-1AEC410D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05F9925-264D-BDAF-3F4C-F4F6733A5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678189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8114"/>
            <a:ext cx="5324627" cy="6763716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 flipV="1">
            <a:off x="5213988" y="-164569"/>
            <a:ext cx="5895989" cy="8112919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41442" y="-1007442"/>
            <a:ext cx="48431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0899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8114"/>
            <a:ext cx="5324627" cy="676371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8884" y="0"/>
            <a:ext cx="48431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7122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955744" y="818600"/>
            <a:ext cx="5083656" cy="6995144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48431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435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52800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56907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36967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93" y="202368"/>
            <a:ext cx="1023459" cy="1062823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3037" y="0"/>
            <a:ext cx="4978963" cy="6324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5226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87748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99079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621798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70360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0296497"/>
      </p:ext>
    </p:extLst>
  </p:cSld>
  <p:clrMapOvr>
    <a:masterClrMapping/>
  </p:clrMapOvr>
  <p:transition spd="slow" advTm="5000">
    <p:cover dir="rd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9247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4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EC50A65-BCC1-D80D-B38F-9479635C7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AFC259DF-1A44-E624-E961-67ED1D6CB4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E23624A-CA9F-A260-5329-CF3B7E1D1F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456C85-EC4A-4161-9FFC-8F167D4B4253}" type="datetimeFigureOut">
              <a:rPr lang="ru-RU" smtClean="0"/>
              <a:t>21.10.2024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6983D1FB-068E-E960-9C8C-030391E1C8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DD34F2E-0F20-4C76-77C4-0872E54BC2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18FF3-E468-4A10-8D9A-247ECA69D05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17736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Montserrat" panose="00000500000000000000" charset="0"/>
                <a:ea typeface="Montserrat" panose="00000500000000000000" charset="0"/>
                <a:cs typeface="Montserrat" panose="00000500000000000000" charset="0"/>
              </a:defRPr>
            </a:lvl1pPr>
          </a:lstStyle>
          <a:p>
            <a:fld id="{3A223CBB-0486-4462-986C-6582C1AFEA1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4317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Montserrat" panose="00000500000000000000" charset="0"/>
          <a:ea typeface="Montserrat" panose="00000500000000000000" charset="0"/>
          <a:cs typeface="Montserrat" panose="00000500000000000000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png"/><Relationship Id="rId5" Type="http://schemas.openxmlformats.org/officeDocument/2006/relationships/hyperlink" Target="http://vikchas.ru/" TargetMode="External"/><Relationship Id="rId4" Type="http://schemas.openxmlformats.org/officeDocument/2006/relationships/hyperlink" Target="mailto:u2007u@ya.ru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Relationship Id="rId6" Type="http://schemas.microsoft.com/office/2007/relationships/hdphoto" Target="../media/hdphoto4.wdp"/><Relationship Id="rId5" Type="http://schemas.openxmlformats.org/officeDocument/2006/relationships/image" Target="../media/image11.png"/><Relationship Id="rId4" Type="http://schemas.microsoft.com/office/2007/relationships/hdphoto" Target="../media/hdphoto3.wdp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avi"/><Relationship Id="rId1" Type="http://schemas.microsoft.com/office/2007/relationships/media" Target="../media/media4.avi"/><Relationship Id="rId4" Type="http://schemas.openxmlformats.org/officeDocument/2006/relationships/image" Target="../media/image22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sue.ru/novosti/kogda-pridet-komp-yuternyj-sverhrazum/?ysclid=m1f6romjrk511926922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avi"/><Relationship Id="rId1" Type="http://schemas.microsoft.com/office/2007/relationships/media" Target="../media/media5.avi"/><Relationship Id="rId4" Type="http://schemas.openxmlformats.org/officeDocument/2006/relationships/image" Target="../media/image29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kv"/><Relationship Id="rId1" Type="http://schemas.microsoft.com/office/2007/relationships/media" Target="../media/media6.mkv"/><Relationship Id="rId4" Type="http://schemas.openxmlformats.org/officeDocument/2006/relationships/image" Target="../media/image37.png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8.xml"/></Relationships>
</file>

<file path=ppt/slides/_rels/slide80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8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8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1501218"/>
            <a:ext cx="11941933" cy="1877437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685800">
              <a:defRPr/>
            </a:pPr>
            <a:r>
              <a:rPr lang="ru-RU" altLang="zh-CN" sz="5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Об экономике данных и </a:t>
            </a:r>
            <a:endParaRPr lang="en-US" altLang="zh-CN" sz="5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  <a:ea typeface="Montserrat" panose="00000500000000000000" charset="0"/>
              <a:cs typeface="Montserrat" panose="00000500000000000000" charset="0"/>
              <a:sym typeface="Montserrat" panose="00000500000000000000" charset="0"/>
            </a:endParaRPr>
          </a:p>
          <a:p>
            <a:pPr algn="ctr" defTabSz="685800">
              <a:defRPr/>
            </a:pPr>
            <a:r>
              <a:rPr lang="ru-RU" altLang="zh-CN" sz="5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искусственном</a:t>
            </a:r>
            <a:r>
              <a:rPr lang="en-US" altLang="zh-CN" sz="5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 </a:t>
            </a:r>
            <a:r>
              <a:rPr lang="ru-RU" altLang="zh-CN" sz="5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Montserrat" panose="00000500000000000000" charset="0"/>
                <a:cs typeface="Montserrat" panose="00000500000000000000" charset="0"/>
                <a:sym typeface="Montserrat" panose="00000500000000000000" charset="0"/>
              </a:rPr>
              <a:t>интеллекте</a:t>
            </a:r>
            <a:endParaRPr lang="en-US" altLang="zh-CN" sz="5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  <a:ea typeface="Montserrat" panose="00000500000000000000" charset="0"/>
              <a:cs typeface="Montserrat" panose="00000500000000000000" charset="0"/>
              <a:sym typeface="Montserrat" panose="00000500000000000000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502022" y="3479346"/>
            <a:ext cx="10937887" cy="269073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685800">
              <a:lnSpc>
                <a:spcPct val="114000"/>
              </a:lnSpc>
              <a:defRPr/>
            </a:pPr>
            <a:r>
              <a:rPr lang="ru-RU" altLang="zh-CN" sz="2600" b="1" dirty="0">
                <a:solidFill>
                  <a:srgbClr val="AC0827"/>
                </a:solidFill>
                <a:effectLst>
                  <a:outerShdw blurRad="38100" dist="38100" dir="2700000" algn="tl">
                    <a:srgbClr val="320000">
                      <a:alpha val="42745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Часовских Виктор Петрович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ru-RU" altLang="zh-CN" sz="2600" b="1" dirty="0">
                <a:solidFill>
                  <a:srgbClr val="AC0827"/>
                </a:solidFill>
                <a:effectLst>
                  <a:outerShdw blurRad="38100" dist="38100" dir="2700000" algn="tl">
                    <a:srgbClr val="320000">
                      <a:alpha val="42745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Профессор Уральского государственного экономического университета,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ru-RU" altLang="zh-CN" sz="2600" b="1" dirty="0">
                <a:solidFill>
                  <a:srgbClr val="AC0827"/>
                </a:solidFill>
                <a:effectLst>
                  <a:outerShdw blurRad="38100" dist="38100" dir="2700000" algn="tl">
                    <a:srgbClr val="320000">
                      <a:alpha val="42745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доктор технических наук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en-US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E</a:t>
            </a:r>
            <a:r>
              <a:rPr lang="ru-RU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-</a:t>
            </a:r>
            <a:r>
              <a:rPr lang="ru-RU" altLang="zh-CN" sz="2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mail</a:t>
            </a:r>
            <a:r>
              <a:rPr lang="ru-RU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: </a:t>
            </a:r>
            <a:r>
              <a:rPr lang="ru-RU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u2007u@ya.ru</a:t>
            </a:r>
            <a:r>
              <a:rPr lang="ru-RU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ru-RU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Сайт: </a:t>
            </a:r>
            <a:r>
              <a:rPr lang="ru-RU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http://vikchas.ru</a:t>
            </a:r>
            <a:r>
              <a:rPr lang="ru-RU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 </a:t>
            </a:r>
          </a:p>
          <a:p>
            <a:pPr algn="ctr" defTabSz="685800">
              <a:lnSpc>
                <a:spcPct val="114000"/>
              </a:lnSpc>
              <a:defRPr/>
            </a:pPr>
            <a:r>
              <a:rPr lang="ru-RU" altLang="zh-CN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ontserrat" panose="00000500000000000000" charset="0"/>
                <a:cs typeface="Times New Roman" panose="02020603050405020304" pitchFamily="18" charset="0"/>
                <a:sym typeface="Montserrat" panose="00000500000000000000" charset="0"/>
              </a:rPr>
              <a:t>Презентация на моём сайте </a:t>
            </a:r>
            <a:endParaRPr lang="ru-RU" altLang="zh-CN" sz="2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Montserrat" panose="00000500000000000000" charset="0"/>
              <a:cs typeface="Times New Roman" panose="02020603050405020304" pitchFamily="18" charset="0"/>
              <a:sym typeface="Montserrat" panose="00000500000000000000" charset="0"/>
            </a:endParaRPr>
          </a:p>
        </p:txBody>
      </p:sp>
      <p:pic>
        <p:nvPicPr>
          <p:cNvPr id="34" name="bambo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500" out="5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466850" y="-1466850"/>
            <a:ext cx="609600" cy="609600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CE22397-7A09-7725-2C42-F3B65AC7904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9840" y="389744"/>
            <a:ext cx="835746" cy="111147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0">
        <p:split orient="vert"/>
      </p:transition>
    </mc:Choice>
    <mc:Fallback xmlns="">
      <p:transition spd="slow" advClick="0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mute="1" numSld="999" showWhenStopped="0">
                <p:cTn id="15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  <p:bldLst>
      <p:bldP spid="11" grpId="0"/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7779075C-73A8-4F95-A92F-29C25E579AD9}"/>
              </a:ext>
            </a:extLst>
          </p:cNvPr>
          <p:cNvSpPr/>
          <p:nvPr/>
        </p:nvSpPr>
        <p:spPr>
          <a:xfrm>
            <a:off x="421342" y="254602"/>
            <a:ext cx="10932457" cy="65351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580" algn="just">
              <a:spcAft>
                <a:spcPts val="800"/>
              </a:spcAft>
            </a:pPr>
            <a:r>
              <a:rPr lang="ru-RU" sz="2800" dirty="0">
                <a:solidFill>
                  <a:srgbClr val="363439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Прошло чуть менее четверти XXI века, и за это время свершилось несколько технологических прорывов. </a:t>
            </a:r>
          </a:p>
          <a:p>
            <a:pPr indent="449580" algn="just">
              <a:spcAft>
                <a:spcPts val="800"/>
              </a:spcAft>
            </a:pPr>
            <a:r>
              <a:rPr lang="ru-RU" sz="2800" dirty="0">
                <a:solidFill>
                  <a:srgbClr val="363439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Наибольшее развитие происходит в информационной сфере (</a:t>
            </a:r>
            <a:r>
              <a:rPr lang="en-US" sz="2800" dirty="0">
                <a:solidFill>
                  <a:srgbClr val="363439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</a:t>
            </a:r>
            <a:r>
              <a:rPr lang="ru-RU" sz="2800" dirty="0">
                <a:solidFill>
                  <a:srgbClr val="363439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), появились: Интернет,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социальные сети, беспилотные летательные аппараты (направление БЛА), мобильный интернет, виртуальная и дополненная реальность, искусственный интеллект, электрические   и беспилотные автомобили, искусственные органы и протезирование. </a:t>
            </a:r>
          </a:p>
          <a:p>
            <a:pPr indent="449580" algn="just">
              <a:spcAft>
                <a:spcPts val="80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ИНТЕРНЕТ - это множество компьютеров, объединённых в сеть.</a:t>
            </a:r>
            <a:r>
              <a:rPr lang="en-US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ru-RU" sz="2800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49580" algn="just">
              <a:spcAft>
                <a:spcPts val="800"/>
              </a:spcAft>
            </a:pPr>
            <a:r>
              <a:rPr lang="ru-RU" sz="2800" dirty="0">
                <a:solidFill>
                  <a:srgbClr val="343136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Первые сети появились в СССР, в 50-е года, в ПВО. </a:t>
            </a:r>
          </a:p>
          <a:p>
            <a:pPr indent="449580" algn="just">
              <a:spcAft>
                <a:spcPts val="80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США первая сеть создана военными </a:t>
            </a:r>
            <a:r>
              <a:rPr lang="ru-RU" sz="28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29 октября 1969 года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вначале соединили  Калифорнийском и Стэнфордском университете, далее подключили еще 2 университета. Компьютерная сеть была названа ARPANET, дальнейшее развитие её превратилась в ИНТЕРНЕТ.	 </a:t>
            </a:r>
            <a:endParaRPr lang="ru-RU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F072BCE-BC20-26A0-0DCE-480DD834A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3A223CBB-0486-4462-986C-6582C1AFEA18}" type="slidenum">
              <a:rPr lang="zh-CN" altLang="en-US" sz="1400" smtClean="0"/>
              <a:pPr algn="ctr"/>
              <a:t>2</a:t>
            </a:fld>
            <a:endParaRPr lang="zh-CN" altLang="en-US" sz="1400" dirty="0"/>
          </a:p>
        </p:txBody>
      </p:sp>
    </p:spTree>
    <p:extLst>
      <p:ext uri="{BB962C8B-B14F-4D97-AF65-F5344CB8AC3E}">
        <p14:creationId xmlns:p14="http://schemas.microsoft.com/office/powerpoint/2010/main" val="674456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C99897C-4E9B-43CC-915B-1EBDF913658B}"/>
              </a:ext>
            </a:extLst>
          </p:cNvPr>
          <p:cNvSpPr/>
          <p:nvPr/>
        </p:nvSpPr>
        <p:spPr>
          <a:xfrm>
            <a:off x="748553" y="677452"/>
            <a:ext cx="10694893" cy="46798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2011 году немецкое правительство решило применить новые цифровые инновации для развития обрабатывающей промышленности Германии. </a:t>
            </a:r>
            <a:endParaRPr lang="en-US" sz="2800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Был инициализирован проект 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Индустрия 4.0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Проект был принят в рамках плана «Хай-тек стратегия 2020». </a:t>
            </a:r>
            <a:endParaRPr lang="en-US" sz="2800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Стала очевидной 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промышленная революционность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предложенных цифровых инноваций. </a:t>
            </a:r>
            <a:endParaRPr lang="en-US" sz="2800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Термин был популяризирован в 2016 году Клаусом Швабом</a:t>
            </a:r>
            <a:r>
              <a:rPr lang="en-US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изданием книг «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Четвертая промышленная революция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 и «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Технологии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четвертой промышленной революции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». </a:t>
            </a:r>
            <a:endParaRPr lang="ru-RU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89DA6437-A787-4E64-1228-5DC5FE05D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3A223CBB-0486-4462-986C-6582C1AFEA18}" type="slidenum">
              <a:rPr lang="zh-CN" altLang="en-US" smtClean="0"/>
              <a:pPr algn="ctr"/>
              <a:t>3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76396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E1EC3EC-72A5-418E-8CE9-B4B305D2DF69}"/>
              </a:ext>
            </a:extLst>
          </p:cNvPr>
          <p:cNvSpPr/>
          <p:nvPr/>
        </p:nvSpPr>
        <p:spPr>
          <a:xfrm>
            <a:off x="654423" y="136525"/>
            <a:ext cx="1110727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7675" algn="just">
              <a:spcAft>
                <a:spcPts val="1800"/>
              </a:spcAft>
            </a:pPr>
            <a:r>
              <a:rPr lang="ru-RU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Клаус Шваб 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немецкий экономист, основатель и бессменный президент Всемирного экономического форума в Давосе с 1971 года.</a:t>
            </a:r>
          </a:p>
          <a:p>
            <a:pPr indent="447675" algn="just">
              <a:spcAft>
                <a:spcPts val="1800"/>
              </a:spcAft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написание указанных книг участвовали около 60 соавторов, привлечено около 240 экспертов, ссылки на 220 источников, обсуждения на 3 международных конференциях.</a:t>
            </a:r>
          </a:p>
          <a:p>
            <a:pPr indent="447675" algn="just">
              <a:spcAft>
                <a:spcPts val="1800"/>
              </a:spcAft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Это взгляд западных ученых, бизнесменов, политиков на проблемы и будущие четвертой промышленной революция является интересным и заслуживает постоянного внимания и изучения.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9F267DD-F955-0CE6-F7A4-3BB49E062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3A223CBB-0486-4462-986C-6582C1AFEA18}" type="slidenum">
              <a:rPr lang="zh-CN" altLang="en-US" smtClean="0"/>
              <a:pPr algn="ctr"/>
              <a:t>4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94953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DEC168B5-FB6B-41EC-A799-08D5F98FAAD8}"/>
              </a:ext>
            </a:extLst>
          </p:cNvPr>
          <p:cNvSpPr/>
          <p:nvPr/>
        </p:nvSpPr>
        <p:spPr>
          <a:xfrm>
            <a:off x="242047" y="378128"/>
            <a:ext cx="1140310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Технологии четвертой промышленной революции во многом взаимосвязаны:  </a:t>
            </a:r>
          </a:p>
          <a:p>
            <a:pPr marL="1028700" lvl="1" indent="-571500" algn="just">
              <a:buFont typeface="Wingdings" panose="05000000000000000000" pitchFamily="2" charset="2"/>
              <a:buChar char="Ø"/>
            </a:pP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том, как они расширяют цифровые возможности; </a:t>
            </a:r>
          </a:p>
          <a:p>
            <a:pPr marL="1028700" lvl="1" indent="-571500" algn="just">
              <a:buFont typeface="Wingdings" panose="05000000000000000000" pitchFamily="2" charset="2"/>
              <a:buChar char="Ø"/>
            </a:pP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том, как они масштабируются, развиваются, встраиваются в нашу жизнь; </a:t>
            </a:r>
          </a:p>
          <a:p>
            <a:pPr marL="1028700" lvl="1" indent="-571500" algn="just">
              <a:buFont typeface="Wingdings" panose="05000000000000000000" pitchFamily="2" charset="2"/>
              <a:buChar char="Ø"/>
            </a:pP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том, как они взаимно дополняют друг друга; </a:t>
            </a:r>
          </a:p>
          <a:p>
            <a:pPr marL="1028700" lvl="1" indent="-571500" algn="just">
              <a:buFont typeface="Wingdings" panose="05000000000000000000" pitchFamily="2" charset="2"/>
              <a:buChar char="Ø"/>
            </a:pP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 также в их способности концентрировать привилегии и бросать вызов существующим системам управления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29AD0840-5B88-B225-ACC4-7C0CE105E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3A223CBB-0486-4462-986C-6582C1AFEA18}" type="slidenum">
              <a:rPr lang="zh-CN" altLang="en-US" smtClean="0"/>
              <a:pPr algn="ctr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3094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943A0E4B-B1E4-44F3-84FB-6006B3FF933F}"/>
              </a:ext>
            </a:extLst>
          </p:cNvPr>
          <p:cNvSpPr/>
          <p:nvPr/>
        </p:nvSpPr>
        <p:spPr>
          <a:xfrm>
            <a:off x="622407" y="475182"/>
            <a:ext cx="10968702" cy="4928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>
              <a:lnSpc>
                <a:spcPct val="110000"/>
              </a:lnSpc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Очевидно, чтобы воспользоваться преимуществами четвертой промышленной революции, нам не следует рассматривать перспективные технологии ни как простые инструменты, которые полностью находятся под нашим осознанным контролем, ни как внешние силы, которыми невозможно управлять. </a:t>
            </a:r>
          </a:p>
          <a:p>
            <a:pPr indent="444500" algn="just">
              <a:lnSpc>
                <a:spcPct val="110000"/>
              </a:lnSpc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Вместо этого нам следует попытаться понять, как и где наши проблемы, наши ценности встраиваются в новые технологии и каким образом их следует применять.  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25C4A8E6-5590-DDBE-7A2F-875BA11F0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91206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AE471C6-572E-48D1-9BF7-197F35E7814D}"/>
              </a:ext>
            </a:extLst>
          </p:cNvPr>
          <p:cNvSpPr/>
          <p:nvPr/>
        </p:nvSpPr>
        <p:spPr>
          <a:xfrm>
            <a:off x="797859" y="270843"/>
            <a:ext cx="10972800" cy="57820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>
              <a:lnSpc>
                <a:spcPct val="110000"/>
              </a:lnSpc>
            </a:pP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четвертой промышленной революции коммуникации, обеспечиваемые цифровыми каналами связи и технологиями программного обеспечения, принципиально меняют общество.  </a:t>
            </a:r>
          </a:p>
          <a:p>
            <a:pPr indent="444500" algn="just">
              <a:lnSpc>
                <a:spcPct val="110000"/>
              </a:lnSpc>
            </a:pP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Международный экспертный совет Всемирного экономического форума по вопросам будущего программного обеспечения и общества провел исследование среди 800 руководителей высшего звена для того, чтобы оценить, когда по мнению лидеров бизнеса эти кардинально новые технологии станут в значительной степени всеобщим достоянием, а также для того чтобы в полной мере понять возможные последствия этих сдвигов для частных лиц, организаций, государственных органов и общества. </a:t>
            </a:r>
          </a:p>
          <a:p>
            <a:pPr indent="444500" algn="just">
              <a:lnSpc>
                <a:spcPct val="110000"/>
              </a:lnSpc>
            </a:pP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Отчет об этом исследовании «</a:t>
            </a:r>
            <a:r>
              <a:rPr lang="ru-RU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Глубинное   – технологические переломные моменты и социальное воздействие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» был опубликован в сентябре </a:t>
            </a:r>
            <a:r>
              <a:rPr lang="ru-RU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2015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содержит следующие технологическое  изменения: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57F7102-A469-3BFF-B97B-9D777B1D0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0581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974C590F-42A9-4815-A9B3-9CA9828E8AA6}"/>
              </a:ext>
            </a:extLst>
          </p:cNvPr>
          <p:cNvSpPr/>
          <p:nvPr/>
        </p:nvSpPr>
        <p:spPr>
          <a:xfrm>
            <a:off x="915680" y="252325"/>
            <a:ext cx="10668000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ru-RU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Имплантируемые технологии  </a:t>
            </a:r>
          </a:p>
          <a:p>
            <a:pPr algn="just"/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2. Наше цифровое присутствие  </a:t>
            </a:r>
          </a:p>
          <a:p>
            <a:pPr algn="just"/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3. «Цифровидение» как новый интерфейс  </a:t>
            </a:r>
          </a:p>
          <a:p>
            <a:pPr algn="just"/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4. Носимый Интернет  </a:t>
            </a:r>
          </a:p>
          <a:p>
            <a:pPr algn="just"/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5. Распределенные вычисления  </a:t>
            </a:r>
          </a:p>
          <a:p>
            <a:pPr algn="just"/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6. Суперкомпьютер у вас в кармане  </a:t>
            </a:r>
          </a:p>
          <a:p>
            <a:pPr algn="just"/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7. Хранилище на всех  </a:t>
            </a:r>
          </a:p>
          <a:p>
            <a:pPr algn="just"/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8. Интернет вещей и для вещей  </a:t>
            </a:r>
          </a:p>
          <a:p>
            <a:pPr lvl="0" algn="just"/>
            <a:r>
              <a:rPr lang="ru-RU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9. Подключенный дом</a:t>
            </a:r>
            <a:endParaRPr lang="ru-RU" sz="33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ru-RU" sz="33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10.</a:t>
            </a:r>
            <a:r>
              <a:rPr lang="ru-RU" sz="33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«Большие данные» для принятия решений  </a:t>
            </a:r>
            <a:r>
              <a:rPr lang="ru-RU" sz="33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lvl="0" algn="just"/>
            <a:r>
              <a:rPr lang="ru-RU" sz="33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11.</a:t>
            </a:r>
            <a:r>
              <a:rPr lang="ru-RU" sz="33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и принятие решений  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935AF155-3112-A355-210D-0638732BE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8696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64F8F868-DD3C-4F77-BB67-BB1F5DDA222E}"/>
              </a:ext>
            </a:extLst>
          </p:cNvPr>
          <p:cNvSpPr/>
          <p:nvPr/>
        </p:nvSpPr>
        <p:spPr>
          <a:xfrm>
            <a:off x="1716741" y="254007"/>
            <a:ext cx="875851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2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12. «Умные» города </a:t>
            </a:r>
          </a:p>
          <a:p>
            <a:pPr algn="just"/>
            <a:r>
              <a:rPr lang="ru-RU" sz="2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13. Автомобили без водителя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14. </a:t>
            </a:r>
            <a:r>
              <a:rPr lang="ru-RU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ИИ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 рабочие места для белых воротничков 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15. Робототехника и сервисы 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16. Bitcoin и цепочка блоков транзакций 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17. Экономика совместного потребления 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18. Правительства и цепочка блоков 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19. 3D-печать и 3D-производство 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20. 3D-печать и здравоохранение 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21. 3D-печать и потребительские товары 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22. Спроектированные существа </a:t>
            </a:r>
          </a:p>
          <a:p>
            <a:pPr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23. Нейротехнологии </a:t>
            </a:r>
            <a:endParaRPr lang="ru-RU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B27B2AA-A5EB-885F-C86F-9323183D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5657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907782-460D-409B-87B2-51926E4C3B10}"/>
              </a:ext>
            </a:extLst>
          </p:cNvPr>
          <p:cNvSpPr txBox="1"/>
          <p:nvPr/>
        </p:nvSpPr>
        <p:spPr>
          <a:xfrm>
            <a:off x="779929" y="188259"/>
            <a:ext cx="108024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западной научной и учебной литературе приводиться вклад промышленных революций в человеческое развитие до 2050 года</a:t>
            </a:r>
            <a:r>
              <a:rPr lang="ru-RU" sz="2400" dirty="0"/>
              <a:t> </a:t>
            </a:r>
            <a:endParaRPr lang="ru-RU" dirty="0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EAD5AFA-8164-4DEF-9E49-CFD7657A30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l="1184" t="7995" r="2101" b="2602"/>
          <a:stretch/>
        </p:blipFill>
        <p:spPr>
          <a:xfrm>
            <a:off x="1872342" y="1193074"/>
            <a:ext cx="8178978" cy="4929052"/>
          </a:xfrm>
          <a:prstGeom prst="rect">
            <a:avLst/>
          </a:prstGeom>
        </p:spPr>
      </p:pic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E19B5125-4BC4-0FC7-0B83-EC2C354F2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9452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67CB941-4871-4DA0-B648-7E9A1FF81F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5835" y="591671"/>
            <a:ext cx="8767483" cy="61116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B6287B-A5A0-49CC-8768-216498438AED}"/>
              </a:ext>
            </a:extLst>
          </p:cNvPr>
          <p:cNvSpPr txBox="1"/>
          <p:nvPr/>
        </p:nvSpPr>
        <p:spPr>
          <a:xfrm>
            <a:off x="88490" y="31081"/>
            <a:ext cx="10722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/>
              <a:t>Приводиться детализация вклад промышленных революций в человеческое развитие до 2050 года </a:t>
            </a:r>
          </a:p>
          <a:p>
            <a:r>
              <a:rPr lang="ru-RU" b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BC9A6B-7E51-48CD-AF5F-298EB8DA9F7C}"/>
              </a:ext>
            </a:extLst>
          </p:cNvPr>
          <p:cNvSpPr txBox="1"/>
          <p:nvPr/>
        </p:nvSpPr>
        <p:spPr>
          <a:xfrm>
            <a:off x="8937523" y="352603"/>
            <a:ext cx="324910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dirty="0"/>
              <a:t>Вот какие достижения</a:t>
            </a:r>
          </a:p>
          <a:p>
            <a:r>
              <a:rPr lang="ru-RU" sz="1600" b="1" dirty="0"/>
              <a:t>показываются студентам в университетах Мира (у нас также приводиться копия этого графика).</a:t>
            </a:r>
            <a:r>
              <a:rPr lang="en-US" sz="1600" b="1" dirty="0"/>
              <a:t> </a:t>
            </a:r>
            <a:r>
              <a:rPr lang="ru-RU" sz="1600" b="1" dirty="0"/>
              <a:t>Забыли Ч. Беббиджа и А. Лавлейс и года появления ИИ.</a:t>
            </a:r>
          </a:p>
          <a:p>
            <a:r>
              <a:rPr lang="ru-RU" sz="1600" b="1" dirty="0">
                <a:solidFill>
                  <a:srgbClr val="FF0000"/>
                </a:solidFill>
              </a:rPr>
              <a:t>России нет</a:t>
            </a:r>
            <a:r>
              <a:rPr lang="ru-RU" sz="1600" b="1" dirty="0"/>
              <a:t>, а:</a:t>
            </a:r>
          </a:p>
          <a:p>
            <a:r>
              <a:rPr lang="ru-RU" sz="1600" b="1" dirty="0"/>
              <a:t>Радио (1895), телевидение (Ташкент,26.07.28); Москва 1931) спутник (1957), Гагарин (1961), самая первая ЭВМ в Европе (1948, 1952), самая быстрая ЭВМ в Европе (1953), микропрограммное управление ЭВМ (1962 –МИР, </a:t>
            </a:r>
            <a:r>
              <a:rPr lang="ru-RU" sz="1600" b="1" dirty="0" err="1"/>
              <a:t>Наири</a:t>
            </a:r>
            <a:r>
              <a:rPr lang="ru-RU" sz="1600" b="1" dirty="0"/>
              <a:t>; </a:t>
            </a:r>
            <a:r>
              <a:rPr lang="en-US" sz="1600" b="1" dirty="0"/>
              <a:t>IBM 1969)</a:t>
            </a:r>
            <a:r>
              <a:rPr lang="ru-RU" sz="1600" b="1" dirty="0"/>
              <a:t>, 100% роботизированное производство (1950), идея Интернет (1962), персональный компьютер(1962) и т.д. и т.п.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35D8601-DA93-9C39-8814-F4FA634F8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66806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E00D6AE-F64C-4213-BCE6-FD15379D2736}"/>
              </a:ext>
            </a:extLst>
          </p:cNvPr>
          <p:cNvSpPr/>
          <p:nvPr/>
        </p:nvSpPr>
        <p:spPr>
          <a:xfrm>
            <a:off x="407896" y="166568"/>
            <a:ext cx="1145317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/>
            <a:r>
              <a:rPr lang="ru-RU" sz="2200" b="1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Вклад промышленных революций в человеческое развитие до 2050 года</a:t>
            </a:r>
            <a:r>
              <a:rPr lang="ru-RU" sz="22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предполагает следующее (</a:t>
            </a:r>
            <a:r>
              <a:rPr lang="en-US" sz="22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GPT-3 2022):</a:t>
            </a:r>
            <a:endParaRPr lang="ru-RU" sz="2200" dirty="0">
              <a:solidFill>
                <a:srgbClr val="3333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44500" algn="just"/>
            <a:r>
              <a:rPr lang="ru-RU" sz="2200" b="1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Первая промышленная революция</a:t>
            </a:r>
            <a:r>
              <a:rPr lang="ru-RU" sz="22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 Переход от ручного труда к машинному, трансформация аграрного общества в индустриальное, рост производительности, урбанизация, повышение уровня жизни. </a:t>
            </a:r>
          </a:p>
          <a:p>
            <a:pPr indent="444500" algn="just"/>
            <a:r>
              <a:rPr lang="ru-RU" sz="2200" b="1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Вторая промышленная революция</a:t>
            </a:r>
            <a:r>
              <a:rPr lang="ru-RU" sz="22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Изобретение электричества и строительство первых электростанций, производство автомобилей и аэропланов, распространение грузовых и пассажирских перевозок, освоение конвейерного и поточного производства, появление и практическое использование </a:t>
            </a:r>
            <a:r>
              <a:rPr lang="ru-RU" sz="2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радио</a:t>
            </a:r>
            <a:r>
              <a:rPr lang="ru-RU" sz="22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и телефона. </a:t>
            </a:r>
          </a:p>
          <a:p>
            <a:pPr indent="444500" algn="just"/>
            <a:r>
              <a:rPr lang="ru-RU" sz="2200" b="1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Третья промышленная революция</a:t>
            </a:r>
            <a:r>
              <a:rPr lang="ru-RU" sz="22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Переход к приоритетному использованию возобновляемых источников энергии, «зелёная революция», применение в производстве информационно-коммуникационных технологий, смещение центров прибыли от производственных подразделений к R&amp;D-центрам, ослабление централизации и усиление горизонтальных связей в управлении. </a:t>
            </a:r>
          </a:p>
          <a:p>
            <a:pPr indent="444500" algn="just"/>
            <a:r>
              <a:rPr lang="ru-RU" sz="2200" b="1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Четвёртая промышленная революция</a:t>
            </a:r>
            <a:r>
              <a:rPr lang="ru-RU" sz="22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Становление и развитие полностью автоматизированных производств, линий и изделий, которые взаимодействуют друг с другом и с потребителями в рамках концепции Интернета вещей, экспоненциальный рост количества и масштабов распространения инноваций, рождение цифровой экономики. </a:t>
            </a:r>
            <a:endParaRPr lang="ru-RU" sz="2200" b="0" i="0" dirty="0">
              <a:solidFill>
                <a:srgbClr val="333333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ACD1430-EB9F-17D8-1E2A-AEF55B170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90320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338A45-C298-C5DF-7CCA-7A075351D17A}"/>
              </a:ext>
            </a:extLst>
          </p:cNvPr>
          <p:cNvSpPr txBox="1"/>
          <p:nvPr/>
        </p:nvSpPr>
        <p:spPr>
          <a:xfrm>
            <a:off x="418011" y="3769635"/>
            <a:ext cx="11495315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chemeClr val="accent3">
                    <a:lumMod val="75000"/>
                  </a:schemeClr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«Фактор понимания» </a:t>
            </a:r>
          </a:p>
          <a:p>
            <a:pPr indent="444500" algn="just"/>
            <a:r>
              <a:rPr lang="ru-RU" sz="2400" dirty="0">
                <a:latin typeface="Arial Narrow" panose="020B0606020202030204" pitchFamily="34" charset="0"/>
                <a:cs typeface="Times New Roman" panose="02020603050405020304" pitchFamily="18" charset="0"/>
              </a:rPr>
              <a:t>«</a:t>
            </a:r>
            <a:r>
              <a:rPr lang="ru-RU" sz="2800" dirty="0">
                <a:latin typeface="Arial Narrow" panose="020B0606020202030204" pitchFamily="34" charset="0"/>
                <a:cs typeface="Times New Roman" panose="02020603050405020304" pitchFamily="18" charset="0"/>
              </a:rPr>
              <a:t>Реальное будущее человечества представляется как господство высокотехнологичных, но примитивных существ, не имеющих ни малейшего понятия о том, как фактически устроены и функционируют </a:t>
            </a:r>
            <a:r>
              <a:rPr lang="ru-RU" sz="2800" b="1" dirty="0">
                <a:solidFill>
                  <a:srgbClr val="CC3300"/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фундаментальные законы природы и человеческого </a:t>
            </a:r>
            <a:r>
              <a:rPr lang="ru-RU" sz="3600" b="1" u="sng" dirty="0">
                <a:solidFill>
                  <a:srgbClr val="CC3300"/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сознания</a:t>
            </a:r>
            <a:r>
              <a:rPr lang="ru-RU" sz="2400" dirty="0">
                <a:latin typeface="Arial Narrow" panose="020B0606020202030204" pitchFamily="34" charset="0"/>
                <a:cs typeface="Times New Roman" panose="02020603050405020304" pitchFamily="18" charset="0"/>
              </a:rPr>
              <a:t>».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A2C7ED-685E-FAFF-9A8D-4894A6F47D55}"/>
              </a:ext>
            </a:extLst>
          </p:cNvPr>
          <p:cNvSpPr txBox="1"/>
          <p:nvPr/>
        </p:nvSpPr>
        <p:spPr>
          <a:xfrm>
            <a:off x="2322989" y="0"/>
            <a:ext cx="8362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i="0" dirty="0">
                <a:solidFill>
                  <a:srgbClr val="00817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Зиновьев Александр Александрович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0339DF65-D9E1-1ADB-DD0E-89A96201981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345" y="788191"/>
            <a:ext cx="5268099" cy="28607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15D567-A06D-A1A1-17B8-F8A9138C1358}"/>
              </a:ext>
            </a:extLst>
          </p:cNvPr>
          <p:cNvSpPr txBox="1"/>
          <p:nvPr/>
        </p:nvSpPr>
        <p:spPr>
          <a:xfrm>
            <a:off x="10399059" y="261610"/>
            <a:ext cx="2866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400" b="1" i="0" dirty="0">
                <a:solidFill>
                  <a:srgbClr val="41414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1400" b="0" i="0" dirty="0">
              <a:solidFill>
                <a:srgbClr val="41414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552F3C6-61D7-4457-BB07-A861DE69D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666" y="257723"/>
            <a:ext cx="2420470" cy="344156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5537DF69-C257-4FED-875F-088A1D0566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2653" y="523220"/>
            <a:ext cx="2420470" cy="3176069"/>
          </a:xfrm>
          <a:prstGeom prst="rect">
            <a:avLst/>
          </a:prstGeom>
        </p:spPr>
      </p:pic>
      <p:sp>
        <p:nvSpPr>
          <p:cNvPr id="2" name="Номер слайда 1">
            <a:extLst>
              <a:ext uri="{FF2B5EF4-FFF2-40B4-BE49-F238E27FC236}">
                <a16:creationId xmlns:a16="http://schemas.microsoft.com/office/drawing/2014/main" id="{3A6D50D5-5A08-B292-3A97-E54399778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16342" y="6356350"/>
            <a:ext cx="406781" cy="3651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 algn="ctr"/>
              <a:t>13</a:t>
            </a:fld>
            <a:endParaRPr lang="zh-CN" alt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2857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9FCBED1-AF5F-47D0-832F-E01BA61A3161}"/>
              </a:ext>
            </a:extLst>
          </p:cNvPr>
          <p:cNvSpPr/>
          <p:nvPr/>
        </p:nvSpPr>
        <p:spPr>
          <a:xfrm>
            <a:off x="647159" y="307130"/>
            <a:ext cx="10736317" cy="6062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28 июля 2017 года Правительством Российской Федерации была утверждена программа «Цифровая экономика Российской Федерации» и определены сквозные технологии </a:t>
            </a:r>
          </a:p>
          <a:p>
            <a:pPr lvl="0" indent="450215" algn="just">
              <a:lnSpc>
                <a:spcPct val="107000"/>
              </a:lnSpc>
            </a:pPr>
            <a:r>
              <a:rPr lang="ru-RU" sz="2800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1.Большие данные.</a:t>
            </a:r>
            <a:endParaRPr lang="ru-RU" sz="28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2.Искусственный интеллект. </a:t>
            </a:r>
            <a:endParaRPr lang="ru-RU" sz="28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3.Система распределённого реестра (блокчейн). </a:t>
            </a:r>
            <a:endParaRPr lang="ru-RU" sz="2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4.Квантовые технологии. </a:t>
            </a:r>
            <a:endParaRPr lang="ru-RU" sz="2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5.Новые производственные технологии. </a:t>
            </a:r>
            <a:endParaRPr lang="ru-RU" sz="2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6.Промышленный интернет.</a:t>
            </a:r>
            <a:endParaRPr lang="ru-RU" sz="2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7.Робототехника. </a:t>
            </a:r>
            <a:endParaRPr lang="ru-RU" sz="2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8.Сенсорика. </a:t>
            </a:r>
            <a:endParaRPr lang="ru-RU" sz="2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9.Беспроводная связь. </a:t>
            </a:r>
            <a:endParaRPr lang="ru-RU" sz="2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indent="450215" algn="just">
              <a:lnSpc>
                <a:spcPct val="107000"/>
              </a:lnSpc>
            </a:pPr>
            <a:r>
              <a:rPr lang="ru-RU" sz="2800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10.Виртуальная реальность.</a:t>
            </a:r>
            <a:endParaRPr lang="ru-RU" sz="28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DA302D6E-438E-25F2-785D-5A0CBD58B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1857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9152A2BA-3CD4-4F0E-95AC-FC214549283F}"/>
              </a:ext>
            </a:extLst>
          </p:cNvPr>
          <p:cNvSpPr/>
          <p:nvPr/>
        </p:nvSpPr>
        <p:spPr>
          <a:xfrm>
            <a:off x="1093694" y="175738"/>
            <a:ext cx="10560424" cy="6259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580">
              <a:lnSpc>
                <a:spcPct val="107000"/>
              </a:lnSpc>
              <a:spcAft>
                <a:spcPts val="80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нашей стране приоритетные направления научно-технологического развития и  важнейшие наукоемкие технологии определены до 2030 года Указом Президента Российской Федерации от 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18 июня 2024 г. № 529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«Об утверждении приоритетных направлений научно-технологического развития и перечня важнейших наукоемких технологий.» В сфере </a:t>
            </a:r>
            <a:r>
              <a:rPr lang="en-US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определены приоритетные направления научно-технологического развития (всего 7), в том числе:</a:t>
            </a:r>
            <a:endParaRPr lang="ru-RU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9580">
              <a:lnSpc>
                <a:spcPct val="107000"/>
              </a:lnSpc>
              <a:spcAft>
                <a:spcPts val="800"/>
              </a:spcAft>
            </a:pP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Безопасность получения, хранения, передачи и обработки информации. </a:t>
            </a:r>
            <a:endParaRPr lang="ru-RU" sz="28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9580">
              <a:lnSpc>
                <a:spcPct val="107000"/>
              </a:lnSpc>
              <a:spcAft>
                <a:spcPts val="800"/>
              </a:spcAft>
            </a:pP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 Интеллектуальные транспортные и телекоммуникационные системы, включая автономные транспортные средства.</a:t>
            </a:r>
            <a:endParaRPr lang="ru-RU" sz="28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825A9BAB-85CB-47E4-B75E-9CE9F5BFB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9586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5219192-CF6B-414F-ADF9-C94FF3A8F97D}"/>
              </a:ext>
            </a:extLst>
          </p:cNvPr>
          <p:cNvSpPr/>
          <p:nvPr/>
        </p:nvSpPr>
        <p:spPr>
          <a:xfrm>
            <a:off x="313509" y="235672"/>
            <a:ext cx="11634651" cy="61720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580" algn="just">
              <a:lnSpc>
                <a:spcPct val="107000"/>
              </a:lnSpc>
              <a:spcAft>
                <a:spcPts val="80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Перечне важнейших наукоемких технологий определено (всего 28), в том числе: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9580" algn="just">
              <a:lnSpc>
                <a:spcPct val="107000"/>
              </a:lnSpc>
              <a:spcAft>
                <a:spcPts val="800"/>
              </a:spcAft>
            </a:pPr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Критические технологии</a:t>
            </a:r>
            <a:endParaRPr lang="ru-RU" sz="1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9580" algn="just">
              <a:lnSpc>
                <a:spcPct val="107000"/>
              </a:lnSpc>
              <a:spcAft>
                <a:spcPts val="80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13. Технологии создания доверенного и защищенного системного и прикладного программного обеспечения, в том числе для управления социальными и экономически значимыми системами.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9580" algn="just">
              <a:lnSpc>
                <a:spcPct val="107000"/>
              </a:lnSpc>
              <a:spcAft>
                <a:spcPts val="800"/>
              </a:spcAft>
            </a:pPr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Сквозные технологии</a:t>
            </a:r>
            <a:endParaRPr lang="ru-RU" sz="1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9580" algn="just">
              <a:lnSpc>
                <a:spcPct val="107000"/>
              </a:lnSpc>
              <a:spcAft>
                <a:spcPts val="80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25. </a:t>
            </a:r>
            <a:r>
              <a:rPr lang="ru-RU" sz="23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Технологии искусственного интеллекта в отраслях экономики, социальной сферы (включая сферу общественной безопасности) и в органах публичной власти.</a:t>
            </a:r>
            <a:endParaRPr lang="ru-RU" sz="23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9580" algn="just">
              <a:lnSpc>
                <a:spcPct val="107000"/>
              </a:lnSpc>
              <a:spcAft>
                <a:spcPts val="800"/>
              </a:spcAft>
            </a:pPr>
            <a:r>
              <a:rPr lang="ru-RU" sz="2300" b="1" dirty="0">
                <a:solidFill>
                  <a:srgbClr val="3431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Технологии критические</a:t>
            </a:r>
            <a:r>
              <a:rPr lang="ru-RU" sz="2300" dirty="0">
                <a:solidFill>
                  <a:srgbClr val="3431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 имеют системное значение для решения важных социально-экономических задач и обеспечения обороны и безопасности государства.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300" b="1" dirty="0">
                <a:solidFill>
                  <a:srgbClr val="3431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Сквозные технологии</a:t>
            </a:r>
            <a:r>
              <a:rPr lang="ru-RU" sz="2300" dirty="0">
                <a:solidFill>
                  <a:srgbClr val="3431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 перспективные технологии межотраслевого назначения, обеспечивающие создание инновационных продуктов и сервисов и оказывающие существенное влияние на развитие экономики, радикально меняя существующие рынки и (или) способствуя формированию новых рынков.</a:t>
            </a:r>
            <a:endParaRPr lang="ru-RU" sz="2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DD63AF6B-2C59-D1FF-D588-458DBA1EF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81530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DAF421B-8D53-4A41-99A8-E34D31CDC09B}"/>
              </a:ext>
            </a:extLst>
          </p:cNvPr>
          <p:cNvSpPr/>
          <p:nvPr/>
        </p:nvSpPr>
        <p:spPr>
          <a:xfrm>
            <a:off x="237564" y="136525"/>
            <a:ext cx="1157791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Президент РФ Владимир Владимирович Путин о больших данных и Национальном проекте «Экономика данных», его направлениях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CC356F-4EC2-4F22-890E-B2F0956693FC}"/>
              </a:ext>
            </a:extLst>
          </p:cNvPr>
          <p:cNvSpPr txBox="1"/>
          <p:nvPr/>
        </p:nvSpPr>
        <p:spPr>
          <a:xfrm>
            <a:off x="10390094" y="2653553"/>
            <a:ext cx="199937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 </a:t>
            </a:r>
            <a:r>
              <a:rPr lang="ru-RU" sz="26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13.07.2023 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B79DF9A-BB83-635A-3801-BA55C7CAF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17</a:t>
            </a:fld>
            <a:endParaRPr lang="zh-CN" altLang="en-US"/>
          </a:p>
        </p:txBody>
      </p:sp>
      <p:pic>
        <p:nvPicPr>
          <p:cNvPr id="8" name="Новый проект">
            <a:hlinkClick r:id="" action="ppaction://media"/>
            <a:extLst>
              <a:ext uri="{FF2B5EF4-FFF2-40B4-BE49-F238E27FC236}">
                <a16:creationId xmlns:a16="http://schemas.microsoft.com/office/drawing/2014/main" id="{09EA45C0-D667-4208-BAEA-12023FF040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3647" y="1167654"/>
            <a:ext cx="8489576" cy="4775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87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7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Послание ФС ЭД-700 млр">
            <a:hlinkClick r:id="" action="ppaction://media"/>
            <a:extLst>
              <a:ext uri="{FF2B5EF4-FFF2-40B4-BE49-F238E27FC236}">
                <a16:creationId xmlns:a16="http://schemas.microsoft.com/office/drawing/2014/main" id="{5AC665C4-2022-4A26-87AF-4E61D59653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8189" y="1051113"/>
            <a:ext cx="9072282" cy="5103158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0C542DF1-A7B6-45E3-9967-FE27EB7F8FF8}"/>
              </a:ext>
            </a:extLst>
          </p:cNvPr>
          <p:cNvSpPr/>
          <p:nvPr/>
        </p:nvSpPr>
        <p:spPr>
          <a:xfrm>
            <a:off x="582706" y="120650"/>
            <a:ext cx="1131345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Послание Президента Федеральному Собранию –Национальный проект «Экономика данных»</a:t>
            </a:r>
            <a:endParaRPr lang="ru-RU" dirty="0">
              <a:solidFill>
                <a:prstClr val="black"/>
              </a:solidFill>
            </a:endParaRPr>
          </a:p>
          <a:p>
            <a:pPr algn="ctr"/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2800" b="0" i="0" dirty="0"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5570397B-3746-44B2-87BC-C4CC5B6A8A12}"/>
              </a:ext>
            </a:extLst>
          </p:cNvPr>
          <p:cNvSpPr/>
          <p:nvPr/>
        </p:nvSpPr>
        <p:spPr>
          <a:xfrm>
            <a:off x="10394468" y="2303040"/>
            <a:ext cx="16407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dirty="0">
                <a:solidFill>
                  <a:srgbClr val="FF0000"/>
                </a:solidFill>
                <a:latin typeface="ITCFranklinGothicW10-Bk 862339"/>
              </a:rPr>
              <a:t>29 февраля </a:t>
            </a:r>
          </a:p>
          <a:p>
            <a:pPr algn="ctr"/>
            <a:r>
              <a:rPr lang="ru-RU" dirty="0">
                <a:solidFill>
                  <a:srgbClr val="FF0000"/>
                </a:solidFill>
                <a:latin typeface="ITCFranklinGothicW10-Bk 862339"/>
              </a:rPr>
              <a:t>2024 года</a:t>
            </a:r>
            <a:endParaRPr lang="ru-RU" dirty="0">
              <a:solidFill>
                <a:srgbClr val="FF0000"/>
              </a:solidFill>
            </a:endParaRP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8DA838F-DB1A-0854-44E9-4FEE90C27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9029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C08A094-41B5-4875-8EA4-2F0D5368A699}"/>
              </a:ext>
            </a:extLst>
          </p:cNvPr>
          <p:cNvSpPr/>
          <p:nvPr/>
        </p:nvSpPr>
        <p:spPr>
          <a:xfrm>
            <a:off x="1196788" y="642151"/>
            <a:ext cx="9798423" cy="51408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Президент России Владимир Владимирович Путин в ходе послания Федеральному собранию 29 февраля 2024 г. заявил, что на реализацию нового нацпроекта «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Экономика данных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 будет направлено не менее 700 млрд рублей в ближайшие шесть лет.</a:t>
            </a:r>
            <a:endParaRPr lang="ru-RU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«Считаю, что к 2030 году нужно сформировать цифровые платформы во всех ключевых отраслях экономики и социальной сферы. Эти и другие комплексные задачи будут решать в рамках нового национального проекта «Экономика данных». Направим на его реализацию в предстоящие </a:t>
            </a:r>
            <a:r>
              <a:rPr lang="ru-RU" sz="28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шесть лет не менее 700 млрд рублей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», — заявил глава государства.</a:t>
            </a:r>
            <a:endParaRPr lang="ru-RU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D4E2230B-6043-2C2A-64A6-BC1DD595C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09080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CC0DF85-E244-49D2-A417-816D32224028}"/>
              </a:ext>
            </a:extLst>
          </p:cNvPr>
          <p:cNvSpPr/>
          <p:nvPr/>
        </p:nvSpPr>
        <p:spPr>
          <a:xfrm>
            <a:off x="824753" y="396503"/>
            <a:ext cx="10542494" cy="606499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Ранее 13 июля 2023 года Президент РФ принял участие в пленарном заседании Форума будущих технологий «</a:t>
            </a:r>
            <a:r>
              <a:rPr lang="ru-RU" sz="26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Вычисления и связь. Квантовый мир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». Центральное событие посвящено обсуждению приоритетных задач в развитии технологий вычисления и передачи данных, их потенциала для роста экономики и повышения качества жизни людей. </a:t>
            </a:r>
            <a:endParaRPr lang="ru-RU" sz="2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600" b="1" dirty="0">
                <a:solidFill>
                  <a:srgbClr val="AC08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Указания нашего Президента: 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«Наша принципиальная задача – перевести всю экономику, социальную сферу, органы власти, работу органов власти на качественно новые принципы работы, внедрить управление на новых данных – на основе </a:t>
            </a:r>
            <a:r>
              <a:rPr lang="ru-RU" sz="2600" b="1" dirty="0">
                <a:solidFill>
                  <a:srgbClr val="C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больших данных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Всё, что связанно с данными, </a:t>
            </a:r>
            <a:r>
              <a:rPr lang="ru-RU" sz="2600" b="1" dirty="0">
                <a:solidFill>
                  <a:srgbClr val="C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большими данными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принимает </a:t>
            </a:r>
            <a:r>
              <a:rPr lang="ru-RU" sz="2600" b="1" dirty="0">
                <a:solidFill>
                  <a:srgbClr val="C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критически важное значение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Речь, по сути, идёт о системообразующей инфраструктуре для нашего дальнейшего развития, для будущего нашей экономики в целом.»  </a:t>
            </a:r>
            <a:endParaRPr lang="ru-RU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1626CE4A-DE40-6B8F-462B-82E79EB41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63934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0338B11-CC20-49B6-A508-80ACF90ABE75}"/>
              </a:ext>
            </a:extLst>
          </p:cNvPr>
          <p:cNvSpPr/>
          <p:nvPr/>
        </p:nvSpPr>
        <p:spPr>
          <a:xfrm>
            <a:off x="645459" y="148077"/>
            <a:ext cx="11050151" cy="659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Как определило Правительство РФ Национальный проект «Экономика данных» рассчитан до 2030 года.</a:t>
            </a:r>
            <a:endParaRPr lang="ru-RU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проект  «Экономика данных»  включены следующие направления, определенные Президентом: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endParaRPr lang="ru-RU" sz="2400" b="1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Цель проекта «Экономика данных» </a:t>
            </a: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— перевести всю экономику, социальную сферу и органы власти на качественно новые принципы работы, внедрить </a:t>
            </a: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управление на основе данных</a:t>
            </a: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выйти на новый уровень в логистике, телемедицине, онлайн-образовании и предоставлении госуслуг.</a:t>
            </a:r>
            <a:endParaRPr lang="ru-RU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Проект вступит в действие 01.01.25 г.</a:t>
            </a:r>
            <a:endParaRPr lang="ru-RU" sz="1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C12F1E-8F7D-4C19-AF4C-743612261242}"/>
              </a:ext>
            </a:extLst>
          </p:cNvPr>
          <p:cNvSpPr txBox="1"/>
          <p:nvPr/>
        </p:nvSpPr>
        <p:spPr>
          <a:xfrm>
            <a:off x="1182573" y="1902483"/>
            <a:ext cx="9658462" cy="2699462"/>
          </a:xfrm>
          <a:prstGeom prst="round2DiagRect">
            <a:avLst/>
          </a:prstGeom>
          <a:solidFill>
            <a:srgbClr val="FFFF66"/>
          </a:solidFill>
          <a:ln>
            <a:solidFill>
              <a:srgbClr val="FF99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Сбор данных.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Передача данных и развитие систем связи.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Хранение данных.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Безопасность данных.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Стандарты и протоколы работы с данными.</a:t>
            </a:r>
            <a:endParaRPr lang="ru-RU" sz="2400" b="1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Обработка и анализ данных, репозитории открытого кода.</a:t>
            </a:r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7AC7A09-8B4C-CC16-625A-FBBE304E8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0697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C1347C4-48C4-46CF-9E36-7875B85483E9}"/>
              </a:ext>
            </a:extLst>
          </p:cNvPr>
          <p:cNvSpPr/>
          <p:nvPr/>
        </p:nvSpPr>
        <p:spPr>
          <a:xfrm>
            <a:off x="851648" y="174794"/>
            <a:ext cx="10730753" cy="6022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35000"/>
              </a:lnSpc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Из приведенного высказывания о прогрессе в РФ до 2030 года (это наше будущее) наибольший интерес представляют </a:t>
            </a:r>
            <a:r>
              <a:rPr lang="ru-RU" sz="24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больший данные</a:t>
            </a:r>
            <a:r>
              <a:rPr lang="ru-RU" sz="24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Big Data</a:t>
            </a: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и </a:t>
            </a:r>
            <a:r>
              <a:rPr lang="ru-RU" sz="24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</a:t>
            </a:r>
            <a:r>
              <a:rPr lang="ru-RU" sz="24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35000"/>
              </a:lnSpc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 больших данных написано много монографий и научных статей. Остановлюсь только на том, что определило большие данные, можно ли от них отказаться, и как устранять проблемы больших данных. </a:t>
            </a:r>
            <a:endParaRPr lang="ru-RU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4500">
              <a:lnSpc>
                <a:spcPct val="135000"/>
              </a:lnSpc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Прогресс начала 20-го века (примерно 80 лет назад) создал электронную вычислительную машину (ЭВМ). Началось производство ЭВМ и внедрение их в сферы деятельности человека. Первый успех в банковском секторе и расчетах в интересах военного сектора производства и армии. </a:t>
            </a:r>
          </a:p>
          <a:p>
            <a:pPr indent="444500">
              <a:lnSpc>
                <a:spcPct val="135000"/>
              </a:lnSpc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Началось массовое производство ЭВМ и массовое внедрение во все сферы деятельности человека. 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BD961E8-4DF2-1C25-F4E6-7AB567323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09798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015A854-D41A-4523-93BA-780FC0C511D9}"/>
              </a:ext>
            </a:extLst>
          </p:cNvPr>
          <p:cNvSpPr/>
          <p:nvPr/>
        </p:nvSpPr>
        <p:spPr>
          <a:xfrm>
            <a:off x="339634" y="206110"/>
            <a:ext cx="11591109" cy="59110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ctr">
              <a:lnSpc>
                <a:spcPct val="110000"/>
              </a:lnSpc>
              <a:spcAft>
                <a:spcPts val="0"/>
              </a:spcAft>
            </a:pPr>
            <a:r>
              <a:rPr lang="ru-RU" sz="20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3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Любая ЭВМ создает на выходе данные и всё</a:t>
            </a:r>
            <a:r>
              <a:rPr lang="ru-RU" sz="23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indent="450215" algn="ctr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450215" algn="just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Применение ЭВМ принято всеми, и устранить данное достижение интеллекта человека нельзя. </a:t>
            </a:r>
          </a:p>
          <a:p>
            <a:pPr indent="450215" algn="just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По данным компании </a:t>
            </a:r>
            <a:r>
              <a:rPr lang="en-US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ru-RU" sz="2300" dirty="0" err="1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artner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(исследовательская компания (США), которая специализируется на изучении рынка информационных технологий) в настоящее время в мире работает: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персональных компьютеров более </a:t>
            </a:r>
            <a:r>
              <a:rPr lang="ru-RU" sz="23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миллиардов;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мобильных устройств более </a:t>
            </a:r>
            <a:r>
              <a:rPr lang="ru-RU" sz="23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миллиардов, ожидается к 2025 году 18,22 миллиарда;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общественно известных суперкомпьютеров около </a:t>
            </a:r>
            <a:r>
              <a:rPr lang="ru-RU" sz="23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1000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серверов, если считать по </a:t>
            </a:r>
            <a:r>
              <a:rPr lang="en-US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Р-адресам, (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для IPv4, полагая один сервер, один  </a:t>
            </a:r>
            <a:r>
              <a:rPr lang="en-US" sz="2300" dirty="0">
                <a:solidFill>
                  <a:srgbClr val="3431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IP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-адрес</a:t>
            </a:r>
            <a:r>
              <a:rPr lang="ru-RU" sz="20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ru-RU" sz="1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ru-RU" sz="23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4,2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миллиарда.</a:t>
            </a:r>
            <a:endParaRPr lang="ru-RU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Уже десятки миллиардов ЭВМ создают (оцените сами) сотни, или тысячи миллиардов данных. 	</a:t>
            </a:r>
          </a:p>
          <a:p>
            <a:pPr indent="450215" algn="just">
              <a:lnSpc>
                <a:spcPct val="110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Это конечно </a:t>
            </a:r>
            <a:r>
              <a:rPr lang="ru-RU" sz="23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большие данные!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И что?   </a:t>
            </a:r>
            <a:endParaRPr lang="ru-RU" sz="2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52AABBF6-1AEC-971E-460C-77274516D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60841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A10300B-3FAE-4759-AEE2-A3C56D07E662}"/>
              </a:ext>
            </a:extLst>
          </p:cNvPr>
          <p:cNvSpPr/>
          <p:nvPr/>
        </p:nvSpPr>
        <p:spPr>
          <a:xfrm>
            <a:off x="555812" y="565201"/>
            <a:ext cx="11304494" cy="5404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последнее время внушается: </a:t>
            </a:r>
            <a:r>
              <a:rPr lang="ru-RU" sz="2800" b="1" dirty="0">
                <a:solidFill>
                  <a:srgbClr val="9966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микроэлектронные технологии заканчиваются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они достигли физических ограничений и будущий прогресс — это </a:t>
            </a:r>
            <a:r>
              <a:rPr lang="ru-RU" sz="28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квантовые и фотонные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машины.  </a:t>
            </a:r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овременные технологии микроэлектроники это  </a:t>
            </a:r>
            <a:r>
              <a:rPr lang="ru-RU" sz="2800" b="1" dirty="0">
                <a:solidFill>
                  <a:srgbClr val="9966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наноразмеры.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читалось, что предел 10 и 7 нанометров (</a:t>
            </a:r>
            <a:r>
              <a:rPr lang="ru-RU" sz="2400" b="1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условная цифра, означающая плотность размещения транзисторов</a:t>
            </a:r>
            <a:r>
              <a:rPr lang="ru-RU" sz="24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процессор, вмещающий всего 1 млн транзисторов будет работать гораздо медленней, чем тот, внутри которого находятся 10 млн транзисторов; в 10-нм процессоре </a:t>
            </a:r>
            <a:r>
              <a:rPr lang="en-US" sz="24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Apple A11 Bionic </a:t>
            </a:r>
            <a:r>
              <a:rPr lang="ru-RU" sz="24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содержится 4.3 млрд транзисторов, а в 7-нм </a:t>
            </a:r>
            <a:r>
              <a:rPr lang="en-US" sz="24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Apple A13 Bionic — 8.5 </a:t>
            </a:r>
            <a:r>
              <a:rPr lang="ru-RU" sz="24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млрд транзисторов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), технология FinFET (полевой транзистор с плавником).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Но появились новые структуры - так называемые Multi Bridge Channel FET, которые также имеют хорошие перспективы. </a:t>
            </a:r>
            <a:endParaRPr lang="ru-RU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489AF22F-C830-984A-8A12-96A9D7AEF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016775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FAAB5BD-9A74-42CF-BFB8-559327431478}"/>
              </a:ext>
            </a:extLst>
          </p:cNvPr>
          <p:cNvSpPr/>
          <p:nvPr/>
        </p:nvSpPr>
        <p:spPr>
          <a:xfrm>
            <a:off x="968188" y="632240"/>
            <a:ext cx="10255623" cy="5132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2021-м компания Samsung представила 3-нанометровый процессор и объявила о том, что в 2025 году она перейдет на 2 нанометра.</a:t>
            </a:r>
            <a:endParaRPr lang="ru-RU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Что представляют собой современные микросхемы? Если мы возьмем 3-нанометровые технологии, то на один квадратный миллиметр приходится примерно 300 миллионов транзисторов (</a:t>
            </a:r>
            <a:r>
              <a:rPr lang="ru-RU" sz="24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Из доклада президента РАН академика Г.Я. Красникова на заседании президиума ДВО РАН 20 августа 2024 г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.). То есть </a:t>
            </a:r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на обычной микросхеме размером в несколько квадратных сантиметров уместятся несколько миллиардов транзисторов</a:t>
            </a:r>
            <a:r>
              <a:rPr lang="ru-RU" sz="2800" dirty="0">
                <a:solidFill>
                  <a:srgbClr val="C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» И там не только транзисторы, а еще и конденсаторы, сопротивления.</a:t>
            </a:r>
            <a:endParaRPr lang="ru-RU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CDDCFDF7-7B32-1B7E-0707-D557D62D9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23415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AB382D9-BE43-40C4-8070-2F78BCBFAEDB}"/>
              </a:ext>
            </a:extLst>
          </p:cNvPr>
          <p:cNvSpPr/>
          <p:nvPr/>
        </p:nvSpPr>
        <p:spPr>
          <a:xfrm>
            <a:off x="528658" y="330206"/>
            <a:ext cx="10936943" cy="5326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Мы считаем, что в 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2035 году на одной микросхеме разместятся более трех триллионов транзисторов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Для иллюстрации я обычно привожу пример: в голове находятся 70 миллиардов </a:t>
            </a:r>
            <a:r>
              <a:rPr lang="ru-RU" sz="3200" b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нейронов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а здесь в одной микросхеме - 3 триллиона транзисторов.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По-разному можно оценивать, сколькими транзисторами можно моделировать нейрон, но это открывает большие возможности перед искусственным интеллектом, в основе которого - цифровая модель нейронов», - констатировал Г. Красников</a:t>
            </a: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CFF35A3-41CB-E686-BF31-5B8E85DC3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75385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9AC99437-42DC-4E1E-8E48-A932E8FE636F}"/>
              </a:ext>
            </a:extLst>
          </p:cNvPr>
          <p:cNvSpPr/>
          <p:nvPr/>
        </p:nvSpPr>
        <p:spPr>
          <a:xfrm>
            <a:off x="766481" y="910028"/>
            <a:ext cx="10497671" cy="48088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b="1" dirty="0">
                <a:solidFill>
                  <a:srgbClr val="9966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Мои замечания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мы нейрон головного мозга моделируем в цифровой форме, а в головном мозге все процессы образуют </a:t>
            </a:r>
            <a:r>
              <a:rPr lang="ru-RU" sz="32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аналого – цифровую </a:t>
            </a: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составляющую. В нейроне идет непрерывный химизм, и он определяет выход нейрона.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i="1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Сравнение  трех триллионов транзисторов и 70 миллиардов нейронов некорректно</a:t>
            </a:r>
            <a:r>
              <a:rPr lang="ru-RU" sz="3200" dirty="0">
                <a:solidFill>
                  <a:srgbClr val="343136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Нейрон головного мозга и транзистор микросхемы -  не одно и тоже!</a:t>
            </a:r>
            <a:endParaRPr lang="ru-RU" sz="3200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92FD887E-0410-6A89-9132-739EAC111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15675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8B3A09A-8602-42BC-81EA-1FDB3002434C}"/>
              </a:ext>
            </a:extLst>
          </p:cNvPr>
          <p:cNvSpPr/>
          <p:nvPr/>
        </p:nvSpPr>
        <p:spPr>
          <a:xfrm>
            <a:off x="792480" y="481884"/>
            <a:ext cx="10789920" cy="48594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20000"/>
              </a:lnSpc>
              <a:spcAft>
                <a:spcPts val="0"/>
              </a:spcAft>
            </a:pP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За последние 30 лет производительность компьютеров выросла в миллиард раз. То есть если раньше какая-то задача на компьютере решалась 10 лет, то сейчас этот процесс занимает доли секунды. 	Специалисты видят, что, наконец, пошли значимые (</a:t>
            </a:r>
            <a:r>
              <a:rPr lang="ru-RU" sz="26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будущее ИИ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исследования по обработке </a:t>
            </a:r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больших баз данных</a:t>
            </a:r>
            <a:r>
              <a:rPr lang="ru-RU" sz="2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ru-RU" sz="2600" dirty="0">
                <a:solidFill>
                  <a:srgbClr val="9966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 все заговорили об искусственном интеллекте. На самом деле, как считает глава РАН, пока еще </a:t>
            </a:r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прорыва нет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но мы уже живем «в ожидании бума».</a:t>
            </a:r>
          </a:p>
          <a:p>
            <a:pPr indent="450215" algn="just">
              <a:lnSpc>
                <a:spcPct val="120000"/>
              </a:lnSpc>
              <a:spcAft>
                <a:spcPts val="0"/>
              </a:spcAft>
            </a:pPr>
            <a:r>
              <a:rPr lang="ru-RU" sz="2600" b="1" dirty="0">
                <a:solidFill>
                  <a:srgbClr val="99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Мои замечания</a:t>
            </a: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u-RU" sz="26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квантовые и фотонные вычислительные машины   эффективны, где </a:t>
            </a:r>
            <a:r>
              <a:rPr lang="ru-RU" sz="2600" b="1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мало</a:t>
            </a:r>
            <a:r>
              <a:rPr lang="ru-RU" sz="26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данных, но </a:t>
            </a:r>
            <a:r>
              <a:rPr lang="ru-RU" sz="2600" b="1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много</a:t>
            </a:r>
            <a:r>
              <a:rPr lang="ru-RU" sz="2600" i="1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вычислений, большие данные они не обрабатывают, это новое дополнение к традиционной ЭВМ.</a:t>
            </a:r>
            <a:endParaRPr lang="ru-RU" sz="26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CAD8F68-38BE-F864-2365-8750FAF66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04430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3A6F221-0102-460A-BE2F-1415C546B2F4}"/>
              </a:ext>
            </a:extLst>
          </p:cNvPr>
          <p:cNvSpPr/>
          <p:nvPr/>
        </p:nvSpPr>
        <p:spPr>
          <a:xfrm>
            <a:off x="669917" y="462297"/>
            <a:ext cx="10990859" cy="5019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ru-RU" sz="24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настоящее время использование больших данных не имеет законченных технологий сбора данных, хранения данных, обработки и анализа данных</a:t>
            </a: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ru-RU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50000"/>
              </a:lnSpc>
              <a:spcAft>
                <a:spcPts val="0"/>
              </a:spcAft>
            </a:pP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Существует множество источников больших данных, </a:t>
            </a:r>
            <a:r>
              <a:rPr lang="ru-RU" sz="24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не предназначенных </a:t>
            </a: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для точного статистического анализа — </a:t>
            </a:r>
            <a:r>
              <a:rPr lang="ru-RU" sz="2400" b="1" dirty="0">
                <a:solidFill>
                  <a:srgbClr val="64620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опросы в интернете, просмотры страниц в Контакте, Твиттере, Википедии, Google </a:t>
            </a:r>
            <a:r>
              <a:rPr lang="ru-RU" sz="2400" b="1" dirty="0" err="1">
                <a:solidFill>
                  <a:srgbClr val="64620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Trends</a:t>
            </a:r>
            <a:r>
              <a:rPr lang="ru-RU" sz="2400" b="1" dirty="0">
                <a:solidFill>
                  <a:srgbClr val="64620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анализ частотности хештегов (Хештеги — метки в публикации</a:t>
            </a:r>
            <a:r>
              <a:rPr lang="ru-RU" sz="24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и др. Непонятная корреляция и запутанная причинно-следственная связь часто ставят в тупик начинающих обработчиков больших данных. В результате появляются модели, безупречные с точки зрения математики и совершенно нежизнеспособные в реальности.</a:t>
            </a:r>
            <a:endParaRPr lang="ru-RU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00343C02-FC96-0A1E-42E5-FD8A41204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29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03690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8621BDE1-B73D-4DBF-9232-38F25D84A818}"/>
              </a:ext>
            </a:extLst>
          </p:cNvPr>
          <p:cNvSpPr/>
          <p:nvPr/>
        </p:nvSpPr>
        <p:spPr>
          <a:xfrm>
            <a:off x="878804" y="284874"/>
            <a:ext cx="10249989" cy="1452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8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Например: существует центр по учету НЛО, его база больших данных, в качестве отчета публикуется график появления НЛО. Учет ведётся с 1963 года.</a:t>
            </a:r>
            <a:endParaRPr lang="ru-RU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5EA14B5-EC3F-4EB3-95D8-6DB8CF1B1AC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399" y="1827595"/>
            <a:ext cx="8695764" cy="384854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E71B9D5-C22E-2C27-C94A-2B2FF7CAF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46437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21FBFEB-5AB8-4F9E-BCD6-4257DB2C1923}"/>
              </a:ext>
            </a:extLst>
          </p:cNvPr>
          <p:cNvSpPr/>
          <p:nvPr/>
        </p:nvSpPr>
        <p:spPr>
          <a:xfrm>
            <a:off x="583219" y="12208"/>
            <a:ext cx="11338815" cy="23812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0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Число зарегистрированных случаев из базы данных Национального центра отчетности по НЛО в течение многих лет оставалось примерно на одном уровне, однако в 1993 году произошел резкий скачок. Реальная же причина заключалась в том, что в сентябре 1993 года вышел первый эпизод «Секретных материалов» (на пике его посмотрели более 25 млн человек).</a:t>
            </a:r>
            <a:endParaRPr lang="ru-RU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0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Интерес представляют данные, которые показывают частоту наблюдений НЛО в зависимости от времени суток и дня недели (желто-оранжевым окрашена наибольшая частота случаев наблюдения)</a:t>
            </a:r>
            <a:endParaRPr lang="ru-RU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0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ru-RU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017F2EA-2F81-4482-85A6-D9D0A530109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175" y="2234922"/>
            <a:ext cx="6995608" cy="265410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4B966B38-924C-443C-B587-26219C5D913A}"/>
              </a:ext>
            </a:extLst>
          </p:cNvPr>
          <p:cNvSpPr/>
          <p:nvPr/>
        </p:nvSpPr>
        <p:spPr>
          <a:xfrm>
            <a:off x="308395" y="4963020"/>
            <a:ext cx="11509136" cy="139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0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Напрашивается вывод - пришельцы чаще высаживаются на Землю в выходные, потому что в остальное время они ходят на работу.</a:t>
            </a:r>
            <a:endParaRPr lang="ru-RU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0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Этот реальный пример показывает </a:t>
            </a:r>
            <a:r>
              <a:rPr lang="ru-RU" sz="2000" b="1" dirty="0">
                <a:solidFill>
                  <a:srgbClr val="9966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большую сложность использования больших данных в реальных задачах и особенно, если это альтернативы для принятия решений ИИ</a:t>
            </a:r>
            <a:r>
              <a:rPr lang="ru-RU" sz="20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CCBD067D-8503-0A40-6BD4-8D4B8D6A4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53640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F449BAA-CE30-4D9D-937D-C3B35DB3F396}"/>
              </a:ext>
            </a:extLst>
          </p:cNvPr>
          <p:cNvSpPr/>
          <p:nvPr/>
        </p:nvSpPr>
        <p:spPr>
          <a:xfrm>
            <a:off x="439271" y="197145"/>
            <a:ext cx="11331388" cy="6262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Одна из самых больших проблем, связанных с проектами по работе с большими данными, сводится к успешному использованию полученной информации. </a:t>
            </a: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6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Многие приложения и системы собирают данные, но организациям часто сложно понять, что является ценным, и, исходя из этого, эффективно применять эту информацию.</a:t>
            </a:r>
            <a:endParaRPr lang="en-US" sz="2600" dirty="0">
              <a:solidFill>
                <a:srgbClr val="34313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44500" algn="just"/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Алгоритмы аналитики и </a:t>
            </a:r>
            <a:r>
              <a:rPr lang="ru-RU" sz="2600" b="1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приложения ИИ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основанные на больших данных, могут давать плохие результаты, когда в системах больших данных возникают проблемы с качеством данных. </a:t>
            </a:r>
          </a:p>
          <a:p>
            <a:pPr indent="444500" algn="just"/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Эти проблемы очень сложно аудировать и выявлять, поскольку группы управления данными и аналитики пытаются получить все больше и больше разных типов данных.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Увеличение объёма данных приводит к появлению термина </a:t>
            </a:r>
            <a:r>
              <a:rPr lang="ru-RU" sz="2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Big Data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44500" algn="just"/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научной литературе утверждается, что этот термин предложен редактором журнала Nature Клиффорд Линч в 2008 году. 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6B086805-3FCF-0BF0-61CB-D6C72888C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050881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3E44315-5D94-49F0-9460-369E988D286D}"/>
              </a:ext>
            </a:extLst>
          </p:cNvPr>
          <p:cNvSpPr/>
          <p:nvPr/>
        </p:nvSpPr>
        <p:spPr>
          <a:xfrm>
            <a:off x="583899" y="136525"/>
            <a:ext cx="11214847" cy="62093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/>
            <a:r>
              <a:rPr lang="ru-RU" sz="265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Мои замечания</a:t>
            </a:r>
            <a:r>
              <a:rPr lang="ru-RU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термин </a:t>
            </a:r>
            <a:r>
              <a:rPr lang="ru-RU" sz="265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большие данные </a:t>
            </a:r>
            <a:r>
              <a:rPr lang="ru-RU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появился в нашей стране в 50-ые годы прошлого века с началом формирования аэрокосмических баз данных снимков Земли (наша страна лидировала в аэрокосмических технологиях). В 50-е годы прошлого века наша страна лидировала в </a:t>
            </a:r>
            <a:r>
              <a:rPr lang="en-US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ru-RU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-технологиях. </a:t>
            </a:r>
          </a:p>
          <a:p>
            <a:pPr indent="444500" algn="just"/>
            <a:r>
              <a:rPr lang="ru-RU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Была создана ЭВМ, самая быстродействующая в Европе (академик Лебедев Сергей Алексеевич), ЭВМ МЭСМ и еще 15 типов новых ЭВМ.</a:t>
            </a:r>
          </a:p>
          <a:p>
            <a:pPr indent="444500" algn="just"/>
            <a:r>
              <a:rPr lang="ru-RU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Связь нового поколения в конце 50-х годов разработал академик Глушков В.М., сеть для всей страны ОГАС с использованием спутниковых и проводных каналов для этого он разработал лучший, для того времени, компьютер «Мир». </a:t>
            </a:r>
          </a:p>
          <a:p>
            <a:pPr indent="444500" algn="just"/>
            <a:r>
              <a:rPr lang="ru-RU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ОГАС это Российский </a:t>
            </a:r>
            <a:r>
              <a:rPr lang="ru-RU" sz="265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Интернет</a:t>
            </a:r>
            <a:r>
              <a:rPr lang="ru-RU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а МИР- </a:t>
            </a:r>
            <a:r>
              <a:rPr lang="ru-RU" sz="265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персональный компьютер </a:t>
            </a:r>
            <a:r>
              <a:rPr lang="ru-RU" sz="2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(выпущено порядка 300000 штук, патент купили американцы). Глушков В.М. разработал концепцию безбумажной технологии в управлении (монография издана в 1962 г.)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CC95BC7-26D5-7A42-60A1-57718E3CB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33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2410207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AE08595A-E3EE-4D08-82A2-02BFEF6490B4}"/>
              </a:ext>
            </a:extLst>
          </p:cNvPr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79" y="1515740"/>
            <a:ext cx="6696637" cy="330924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49C19BC-65D9-49EB-89FE-6F05FEA4BA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9279254" y="2355743"/>
            <a:ext cx="349624" cy="2412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513D92-D709-4441-AB23-96EDAD36E15E}"/>
              </a:ext>
            </a:extLst>
          </p:cNvPr>
          <p:cNvSpPr txBox="1"/>
          <p:nvPr/>
        </p:nvSpPr>
        <p:spPr>
          <a:xfrm>
            <a:off x="1264024" y="295835"/>
            <a:ext cx="85433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Предлагаемый вариант Интернет (Российский) и персональная ЭВМ для этой сети</a:t>
            </a:r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4D0BA8E8-09A7-F21D-4A46-4DB8A0275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34</a:t>
            </a:fld>
            <a:endParaRPr lang="zh-CN" altLang="en-US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9368E6E5-5E83-4887-ABB2-8A71B25E54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4709" y="4502257"/>
            <a:ext cx="4149090" cy="2544092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B8599EE9-6CC6-4323-9961-2FF9A76928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6606" y="1618812"/>
            <a:ext cx="2585296" cy="195644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FA5E511-B4BC-422F-AC1A-E91B1A9CE376}"/>
              </a:ext>
            </a:extLst>
          </p:cNvPr>
          <p:cNvSpPr txBox="1"/>
          <p:nvPr/>
        </p:nvSpPr>
        <p:spPr>
          <a:xfrm>
            <a:off x="8704729" y="4385716"/>
            <a:ext cx="2061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rgbClr val="FF0000"/>
                </a:solidFill>
              </a:rPr>
              <a:t>Сеть США 1969 год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42230B-7843-4CD4-A44C-B92ED75E48D2}"/>
              </a:ext>
            </a:extLst>
          </p:cNvPr>
          <p:cNvSpPr txBox="1"/>
          <p:nvPr/>
        </p:nvSpPr>
        <p:spPr>
          <a:xfrm>
            <a:off x="-82624" y="5239188"/>
            <a:ext cx="74072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b="1" dirty="0">
                <a:solidFill>
                  <a:srgbClr val="FF0000"/>
                </a:solidFill>
              </a:rPr>
              <a:t>Сеть В.М. Глушкова, проект на конференции 1960 год, </a:t>
            </a:r>
          </a:p>
          <a:p>
            <a:pPr algn="ctr"/>
            <a:r>
              <a:rPr lang="ru-RU" b="1" dirty="0">
                <a:solidFill>
                  <a:srgbClr val="FF0000"/>
                </a:solidFill>
              </a:rPr>
              <a:t>описание в монографии 1962 год и предложена </a:t>
            </a:r>
            <a:r>
              <a:rPr lang="ru-RU" b="1">
                <a:solidFill>
                  <a:srgbClr val="FF0000"/>
                </a:solidFill>
              </a:rPr>
              <a:t>Политбюро в </a:t>
            </a:r>
            <a:r>
              <a:rPr lang="ru-RU" b="1" dirty="0">
                <a:solidFill>
                  <a:srgbClr val="FF0000"/>
                </a:solidFill>
              </a:rPr>
              <a:t>1962 году</a:t>
            </a:r>
          </a:p>
        </p:txBody>
      </p:sp>
    </p:spTree>
    <p:extLst>
      <p:ext uri="{BB962C8B-B14F-4D97-AF65-F5344CB8AC3E}">
        <p14:creationId xmlns:p14="http://schemas.microsoft.com/office/powerpoint/2010/main" val="7205532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15521C71-2A72-4493-B03E-603E08C0929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009" y="156210"/>
            <a:ext cx="6482155" cy="319278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D4748FA-A399-4CF7-A27B-424CC75FBD9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150" y="3447415"/>
            <a:ext cx="6553872" cy="325437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527694-AA7C-4123-96B4-4CD5A85F8EEF}"/>
              </a:ext>
            </a:extLst>
          </p:cNvPr>
          <p:cNvSpPr txBox="1"/>
          <p:nvPr/>
        </p:nvSpPr>
        <p:spPr>
          <a:xfrm>
            <a:off x="687977" y="644625"/>
            <a:ext cx="2159983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  <a:cs typeface="Times New Roman" panose="02020603050405020304" pitchFamily="18" charset="0"/>
              </a:rPr>
              <a:t>Проект 1980 года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0945FC-8721-486B-AB83-2088C96E92A2}"/>
              </a:ext>
            </a:extLst>
          </p:cNvPr>
          <p:cNvSpPr txBox="1"/>
          <p:nvPr/>
        </p:nvSpPr>
        <p:spPr>
          <a:xfrm>
            <a:off x="233083" y="4151272"/>
            <a:ext cx="2801182" cy="20621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ru-RU" dirty="0">
                <a:latin typeface="Arial Narrow" panose="020B0606020202030204" pitchFamily="34" charset="0"/>
              </a:rPr>
              <a:t>Современный </a:t>
            </a:r>
          </a:p>
          <a:p>
            <a:r>
              <a:rPr lang="ru-RU" dirty="0">
                <a:latin typeface="Arial Narrow" panose="020B0606020202030204" pitchFamily="34" charset="0"/>
              </a:rPr>
              <a:t>проект сети </a:t>
            </a:r>
          </a:p>
          <a:p>
            <a:r>
              <a:rPr lang="ru-RU" dirty="0">
                <a:latin typeface="Arial Narrow" panose="020B0606020202030204" pitchFamily="34" charset="0"/>
              </a:rPr>
              <a:t>передачи данных 2024 г.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3A96C5-FEC6-4583-8522-FD5659BAFACE}"/>
              </a:ext>
            </a:extLst>
          </p:cNvPr>
          <p:cNvSpPr txBox="1"/>
          <p:nvPr/>
        </p:nvSpPr>
        <p:spPr>
          <a:xfrm>
            <a:off x="9646022" y="4823012"/>
            <a:ext cx="2545978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solidFill>
                  <a:srgbClr val="AC08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Современный </a:t>
            </a:r>
            <a:endParaRPr lang="en-US" sz="2800" b="1" dirty="0">
              <a:solidFill>
                <a:srgbClr val="AC082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800" b="1" dirty="0">
                <a:solidFill>
                  <a:srgbClr val="AC08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Big Data</a:t>
            </a:r>
            <a:r>
              <a:rPr lang="ru-RU" sz="2800" b="1" dirty="0">
                <a:solidFill>
                  <a:srgbClr val="AC08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РФ</a:t>
            </a:r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0593F012-2C50-A110-DF6B-03A244D11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13078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Спутники">
            <a:hlinkClick r:id="" action="ppaction://media"/>
            <a:extLst>
              <a:ext uri="{FF2B5EF4-FFF2-40B4-BE49-F238E27FC236}">
                <a16:creationId xmlns:a16="http://schemas.microsoft.com/office/drawing/2014/main" id="{5F4A5873-3244-4CD3-B38C-3CF14C290D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0297" y="743142"/>
            <a:ext cx="9651658" cy="5429058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BE0C75FA-3302-41B4-B431-EF38B9A12760}"/>
              </a:ext>
            </a:extLst>
          </p:cNvPr>
          <p:cNvSpPr/>
          <p:nvPr/>
        </p:nvSpPr>
        <p:spPr>
          <a:xfrm>
            <a:off x="200296" y="65312"/>
            <a:ext cx="11791407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Послание Президента Федеральному Собранию – </a:t>
            </a:r>
            <a:r>
              <a:rPr lang="ru-RU" sz="20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спутниковые коммуникации</a:t>
            </a:r>
            <a:endParaRPr lang="ru-RU" sz="2000" i="1" dirty="0">
              <a:solidFill>
                <a:prstClr val="black"/>
              </a:solidFill>
            </a:endParaRPr>
          </a:p>
          <a:p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06BF25-5913-4D24-9029-76DFB056331E}"/>
              </a:ext>
            </a:extLst>
          </p:cNvPr>
          <p:cNvSpPr txBox="1"/>
          <p:nvPr/>
        </p:nvSpPr>
        <p:spPr>
          <a:xfrm>
            <a:off x="9851955" y="3236259"/>
            <a:ext cx="23400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 февраля</a:t>
            </a:r>
          </a:p>
          <a:p>
            <a:pPr algn="ctr"/>
            <a:r>
              <a:rPr lang="ru-RU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2024 года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5C31DFA-B653-D7B7-93C5-2091BBD53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8017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BF7EC82-15C3-430C-AAD9-3AFB430345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8619" y="2136790"/>
            <a:ext cx="8932639" cy="44021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E3E730-A78C-4DFE-A90E-C1A7CFD9B21D}"/>
              </a:ext>
            </a:extLst>
          </p:cNvPr>
          <p:cNvSpPr txBox="1"/>
          <p:nvPr/>
        </p:nvSpPr>
        <p:spPr>
          <a:xfrm>
            <a:off x="600892" y="145283"/>
            <a:ext cx="11260182" cy="193899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ru-RU" dirty="0"/>
              <a:t>	«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</a:t>
            </a:r>
            <a:r>
              <a:rPr lang="ru-RU" sz="2400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горизонте текущего десятилетия нужно обеспечить доступ к высокоскоростному </a:t>
            </a:r>
            <a:r>
              <a:rPr lang="ru-RU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Интернету</a:t>
            </a:r>
            <a:r>
              <a:rPr lang="ru-RU" sz="2400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на всей территории России. Решим эту задачу, в том числе за счет кратного наращивания нашей спутниковой группировки, направим на ее развитие </a:t>
            </a:r>
            <a:r>
              <a:rPr lang="ru-RU" sz="2400" b="1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116 млрд </a:t>
            </a:r>
            <a:r>
              <a:rPr lang="ru-RU" sz="2400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руб.»,— заявил Владимир Путин во время послания Федеральному собранию 2024 г. Новая технология больших данных и ИИ.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3FFE6E2-FA6D-6594-7459-AD0A2BE03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97945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2F8D548-C45B-4093-91B2-58F314C5DE8E}"/>
              </a:ext>
            </a:extLst>
          </p:cNvPr>
          <p:cNvSpPr/>
          <p:nvPr/>
        </p:nvSpPr>
        <p:spPr>
          <a:xfrm>
            <a:off x="696687" y="276842"/>
            <a:ext cx="11051176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>
              <a:lnSpc>
                <a:spcPct val="107000"/>
              </a:lnSpc>
              <a:spcAft>
                <a:spcPts val="80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Объемы данных, которые созданы и хранятся на мировом уровне, продолжает расти с каждым днем. </a:t>
            </a:r>
            <a:r>
              <a:rPr lang="ru-RU" sz="23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Ежедневно создается 2,5 эксабайта </a:t>
            </a: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 эксабайт = миллиард гигабайт): </a:t>
            </a:r>
            <a:endParaRPr lang="ru-RU" sz="2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Большие данные не являются заменой традиционных методов, скорее их нужно использовать как вспомогательный инструмент.</a:t>
            </a:r>
            <a:endParaRPr lang="ru-RU" sz="3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0215" algn="just">
              <a:lnSpc>
                <a:spcPct val="107000"/>
              </a:lnSpc>
              <a:spcAft>
                <a:spcPts val="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отличии от традиционных данных, большие данные не могут дать точный ответ на традиционно поставленный вопрос. Вместо этого они определяют те сферы, которые требуют более детального изучения для идентификации проблемы.</a:t>
            </a:r>
            <a:endParaRPr lang="ru-RU" sz="2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44500" algn="just">
              <a:lnSpc>
                <a:spcPct val="107000"/>
              </a:lnSpc>
              <a:spcAft>
                <a:spcPts val="800"/>
              </a:spcAft>
            </a:pPr>
            <a:r>
              <a:rPr lang="ru-RU" sz="2300" dirty="0">
                <a:solidFill>
                  <a:srgbClr val="34313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Перед тем как начать работать с большими данными, нужно определиться с целями, которые нужно достичь и, в зависимости от этого, определиться, какую именно информацию и в каком количестве нужно собрать. Чем глубже мы знаем область, из которой получены данные, тем точнее будет наш прогноз и тем интереснее будут факты, которые мы найдем.</a:t>
            </a:r>
            <a:endParaRPr lang="ru-RU" sz="2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9C03A2A6-FE0A-8C11-B9A5-7EE6BD761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07185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25CE30-DD2F-4A78-B4BC-5730E6A10A1F}"/>
              </a:ext>
            </a:extLst>
          </p:cNvPr>
          <p:cNvSpPr txBox="1"/>
          <p:nvPr/>
        </p:nvSpPr>
        <p:spPr>
          <a:xfrm>
            <a:off x="537114" y="228983"/>
            <a:ext cx="1136724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539750" algn="just"/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Эффективным средством изучения и преобразования больших данных выступает 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машинное обучение 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базовая информационная технология.</a:t>
            </a:r>
          </a:p>
          <a:p>
            <a:pPr indent="539750" algn="just"/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Результатом работы машинного обучения является функция, которая аппроксимирует (восстанавливает) неизвестную зависимость в обрабатываемых данных.</a:t>
            </a:r>
          </a:p>
          <a:p>
            <a:pPr indent="539750" algn="just"/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Машинное обучение является не только математической, но и прикладной, инженерной дисциплиной. Практически ни одно исследование в области машинного обучения не обходится без последующего тестирования на реальных данных для проверки практической работоспособности разрабатываемого метода.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4B19F612-93FC-94A1-830D-0A79FD8D2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39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39209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A09C4963-403C-4399-ADE6-B0F7D9631596}"/>
              </a:ext>
            </a:extLst>
          </p:cNvPr>
          <p:cNvSpPr/>
          <p:nvPr/>
        </p:nvSpPr>
        <p:spPr>
          <a:xfrm>
            <a:off x="592183" y="305696"/>
            <a:ext cx="1125147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Лауреатами Нобелевской премии по физике за 2024 год стали американский ученый </a:t>
            </a:r>
            <a:r>
              <a:rPr lang="ru-RU" sz="2400" b="1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Джон Хопфилд </a:t>
            </a:r>
            <a:r>
              <a:rPr lang="ru-RU" sz="2400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британско-канадский ученый </a:t>
            </a:r>
            <a:r>
              <a:rPr lang="ru-RU" sz="2400" b="1" dirty="0">
                <a:solidFill>
                  <a:srgbClr val="2027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Джеффри Хи</a:t>
            </a:r>
            <a:r>
              <a:rPr lang="ru-RU" sz="2400" b="1" dirty="0">
                <a:solidFill>
                  <a:srgbClr val="202736"/>
                </a:solidFill>
                <a:latin typeface="pr"/>
              </a:rPr>
              <a:t>н</a:t>
            </a:r>
            <a:r>
              <a:rPr lang="ru-RU" sz="2400" dirty="0">
                <a:solidFill>
                  <a:srgbClr val="202736"/>
                </a:solidFill>
                <a:latin typeface="pr"/>
              </a:rPr>
              <a:t>тон  </a:t>
            </a:r>
            <a:endParaRPr lang="ru-RU" sz="2400" dirty="0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FC4027C1-2032-4229-9A05-C7B462A6B93D}"/>
              </a:ext>
            </a:extLst>
          </p:cNvPr>
          <p:cNvSpPr/>
          <p:nvPr/>
        </p:nvSpPr>
        <p:spPr>
          <a:xfrm>
            <a:off x="6293224" y="1182231"/>
            <a:ext cx="5550433" cy="36340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07000"/>
              </a:lnSpc>
            </a:pP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Впервые в истории Нобелевская премия была присуждена за откровенно математическое открытие, хоть, по словам представителей </a:t>
            </a:r>
            <a:r>
              <a:rPr lang="ru-RU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NobelPRIZ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оно и было совершено «с использованием физики». Речь идет об алгоритмах, позволяющих научить нейросеть «мыслить» путем глубокого машинного обучения. </a:t>
            </a:r>
          </a:p>
          <a:p>
            <a:pPr lvl="0" algn="just">
              <a:lnSpc>
                <a:spcPct val="107000"/>
              </a:lnSpc>
            </a:pP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Премия по физике на самом деле является премией по математике!  </a:t>
            </a:r>
          </a:p>
          <a:p>
            <a:pPr lvl="0" algn="just">
              <a:lnSpc>
                <a:spcPct val="107000"/>
              </a:lnSpc>
            </a:pP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Альфред Нобель черным по белому завещал: «математикам не давать».  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Так что же представляют собой работы лауреатов?</a:t>
            </a:r>
            <a:endParaRPr lang="ru-RU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AF6586E-D021-4D8E-A3B9-9446958725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233565"/>
            <a:ext cx="5638801" cy="3499946"/>
          </a:xfrm>
          <a:prstGeom prst="rect">
            <a:avLst/>
          </a:prstGeom>
        </p:spPr>
      </p:pic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0DEB9CEC-C702-13E1-5010-71D0E0FCD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40</a:t>
            </a:fld>
            <a:endParaRPr lang="zh-CN" altLang="en-US"/>
          </a:p>
        </p:txBody>
      </p:sp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E3134B1-F112-4206-AA6E-7B67F74E3DE2}"/>
              </a:ext>
            </a:extLst>
          </p:cNvPr>
          <p:cNvSpPr/>
          <p:nvPr/>
        </p:nvSpPr>
        <p:spPr>
          <a:xfrm>
            <a:off x="62113" y="4757997"/>
            <a:ext cx="116733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	Нейронная сеть </a:t>
            </a:r>
            <a:r>
              <a:rPr lang="ru-RU" b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Хопфилда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(ее так назвали в честь ученого) — это 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математическая 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модель. Джеффри </a:t>
            </a:r>
            <a:r>
              <a:rPr lang="ru-RU" b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Хинто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н еще в 80-е годы прошлого века предложил «метод обратного распространения ошибки» - машинное обучение, т.е. 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математика</a:t>
            </a:r>
            <a:r>
              <a:rPr lang="ru-RU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В 1957 году А.Н. Колмогоров и В.И. Арнольд доказали теорему о том, что любая непрерывная функция нескольких переменных может быть представлена в виде комбинации конечного числа функций меньшего числа переменных. </a:t>
            </a:r>
            <a:r>
              <a:rPr lang="ru-RU" sz="24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Эта теорема стала математическим обоснованием для построения нейросетей, но они премию не получили. </a:t>
            </a:r>
          </a:p>
        </p:txBody>
      </p:sp>
    </p:spTree>
    <p:extLst>
      <p:ext uri="{BB962C8B-B14F-4D97-AF65-F5344CB8AC3E}">
        <p14:creationId xmlns:p14="http://schemas.microsoft.com/office/powerpoint/2010/main" val="261925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D2E38239-59ED-4475-AC17-0A27EBDF52AC}"/>
              </a:ext>
            </a:extLst>
          </p:cNvPr>
          <p:cNvSpPr/>
          <p:nvPr/>
        </p:nvSpPr>
        <p:spPr>
          <a:xfrm>
            <a:off x="409303" y="269791"/>
            <a:ext cx="1140822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Основные задачи машинного обучения:</a:t>
            </a:r>
          </a:p>
          <a:p>
            <a:pPr lvl="0" algn="just"/>
            <a:endParaRPr lang="ru-RU" sz="20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Регрессия</a:t>
            </a:r>
            <a:r>
              <a:rPr lang="ru-RU" sz="26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Предоставляет прогноз на основе выборки объектов с различными признаками.</a:t>
            </a:r>
          </a:p>
          <a:p>
            <a:pPr lvl="0" algn="just"/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Классификация.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Выявляет категории объектов на основе имеющихся параметров.</a:t>
            </a:r>
          </a:p>
          <a:p>
            <a:pPr lvl="0" algn="just"/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Кластеризация.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Разделяет данные на схожие категории по объединяющему признаку.</a:t>
            </a:r>
          </a:p>
          <a:p>
            <a:pPr lvl="0" algn="just"/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Идентификация. 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Отделяет данные с заданными параметрами от остального массива данных.</a:t>
            </a:r>
          </a:p>
          <a:p>
            <a:pPr lvl="0" algn="just"/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Прогнозирование.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Работает с объемами данных за определенный период и предсказывает на основе анализа их значение через заданный период времени.</a:t>
            </a:r>
          </a:p>
          <a:p>
            <a:pPr lvl="0" algn="just"/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Извлечение новых свойств 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ru-RU" sz="2600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литературе называют знание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 Исследует зависимости между рядом показателей одного и того же явления или события.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55565B8-C179-2A01-2588-3B56CCF94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05800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7B42DD9-38E2-47DC-8A04-9BC3CA413C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9630" y="1026948"/>
            <a:ext cx="4929820" cy="46771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088B99-9DAE-41B2-AFE6-99D5ED1D670A}"/>
              </a:ext>
            </a:extLst>
          </p:cNvPr>
          <p:cNvSpPr txBox="1"/>
          <p:nvPr/>
        </p:nvSpPr>
        <p:spPr>
          <a:xfrm>
            <a:off x="586547" y="25038"/>
            <a:ext cx="106859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виде рисунка машинное обучение в бизнесе можно представить следующим  образом</a:t>
            </a:r>
            <a:r>
              <a:rPr lang="ru-RU" dirty="0"/>
              <a:t>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D5826F-AF5B-4819-BE84-173E2FD5D2C6}"/>
              </a:ext>
            </a:extLst>
          </p:cNvPr>
          <p:cNvSpPr txBox="1"/>
          <p:nvPr/>
        </p:nvSpPr>
        <p:spPr>
          <a:xfrm>
            <a:off x="252549" y="927975"/>
            <a:ext cx="640950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indent="444500" algn="just"/>
            <a:r>
              <a:rPr lang="ru-RU" sz="2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Машинное обучение обеспечивает инструменты для извлечения ценной информации из этих данных. </a:t>
            </a:r>
            <a:endParaRPr lang="ru-RU" sz="2800" dirty="0">
              <a:solidFill>
                <a:srgbClr val="000A1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indent="444500" algn="just"/>
            <a:r>
              <a:rPr lang="ru-RU" sz="2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Алгоритмы машинного обучения определяют поступающие данные и выявляют связанные с ними закономерности, которые впоследствии преобразуются в ценные идеи и могут быть внедрены в бизнес-операции для автоматизации некоторых аспектов процесса принятия решений.</a:t>
            </a:r>
            <a:endParaRPr lang="ru-RU" sz="2800" dirty="0">
              <a:solidFill>
                <a:srgbClr val="000A1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D0F7644B-E512-D08B-02BB-D60328C06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031512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Блок-схема: альтернативный процесс 1">
            <a:extLst>
              <a:ext uri="{FF2B5EF4-FFF2-40B4-BE49-F238E27FC236}">
                <a16:creationId xmlns:a16="http://schemas.microsoft.com/office/drawing/2014/main" id="{3F112EF2-53EC-4C3B-9C14-D0B914ADEC24}"/>
              </a:ext>
            </a:extLst>
          </p:cNvPr>
          <p:cNvSpPr/>
          <p:nvPr/>
        </p:nvSpPr>
        <p:spPr>
          <a:xfrm>
            <a:off x="640974" y="1712279"/>
            <a:ext cx="11192437" cy="4869418"/>
          </a:xfrm>
          <a:prstGeom prst="flowChartAlternateProcess">
            <a:avLst/>
          </a:prstGeom>
          <a:solidFill>
            <a:srgbClr val="FFFFCC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8. </a:t>
            </a:r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Машинное обучение 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характеризуется рядом особенностей. </a:t>
            </a:r>
          </a:p>
          <a:p>
            <a:pPr algn="just">
              <a:spcAft>
                <a:spcPts val="0"/>
              </a:spcAft>
            </a:pP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Во-первых, для поиска вычислительной системой </a:t>
            </a:r>
            <a:r>
              <a:rPr lang="ru-RU" sz="2800" b="1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непредвзятого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решения требуется ввести репрезентативный, релевантный и корректно размеченный набор данных. </a:t>
            </a:r>
          </a:p>
          <a:p>
            <a:pPr algn="just">
              <a:spcAft>
                <a:spcPts val="0"/>
              </a:spcAft>
            </a:pP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Во-вторых, алгоритмы работы нейронных сетей крайне </a:t>
            </a:r>
            <a:r>
              <a:rPr lang="ru-RU" sz="2800" b="1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сложны для интерпретации 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и, следовательно, результаты их работы могут быть подвергнуты сомнению и </a:t>
            </a:r>
            <a:r>
              <a:rPr lang="ru-RU" sz="2800" b="1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отменены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человеком. 	Отсутствие понимания того, как искусственный интеллект достигает результатов, является одной из причин низкого уровня доверия к современным технологи</a:t>
            </a:r>
            <a:endParaRPr lang="ru-RU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40B16864-A1FB-4BE9-94F8-217510D79B1F}"/>
              </a:ext>
            </a:extLst>
          </p:cNvPr>
          <p:cNvSpPr/>
          <p:nvPr/>
        </p:nvSpPr>
        <p:spPr>
          <a:xfrm>
            <a:off x="1120588" y="265729"/>
            <a:ext cx="1071282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Указ Президента Российской Федерации от 15.02.2024 № 124</a:t>
            </a:r>
          </a:p>
          <a:p>
            <a:pPr algn="just"/>
            <a:r>
              <a:rPr lang="ru-RU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о внесении изменений в Указ Президента Российской Федерации от 10 октября 2019 г. № 490 "О развитии искусственного интеллекта в Российской Федерации" и в Национальную стратегию, утвержденную этим Указом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F1574624-A130-1441-B228-F5C3B1336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1026" y="6399134"/>
            <a:ext cx="450011" cy="365125"/>
          </a:xfrm>
        </p:spPr>
        <p:txBody>
          <a:bodyPr/>
          <a:lstStyle/>
          <a:p>
            <a:fld id="{3A223CBB-0486-4462-986C-6582C1AFEA18}" type="slidenum">
              <a:rPr lang="zh-CN" altLang="en-US" smtClean="0"/>
              <a:pPr/>
              <a:t>43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612905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6C401E2-3E10-42A6-BBD8-C27165000E1A}"/>
              </a:ext>
            </a:extLst>
          </p:cNvPr>
          <p:cNvSpPr/>
          <p:nvPr/>
        </p:nvSpPr>
        <p:spPr>
          <a:xfrm>
            <a:off x="618309" y="495445"/>
            <a:ext cx="10919781" cy="499162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indent="539750" algn="just">
              <a:lnSpc>
                <a:spcPct val="107000"/>
              </a:lnSpc>
              <a:spcAft>
                <a:spcPts val="1500"/>
              </a:spcAft>
            </a:pP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</a:t>
            </a:r>
            <a:r>
              <a:rPr lang="ru-RU" sz="3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— это сложное понятие, для которого не существует однозначного определения, однако он используется специалистами в различных областях: писателями, журналистами, в бизнесе и науке. Разные специалисты вкладывают свой смысл в это понятие.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indent="539750" algn="just">
              <a:lnSpc>
                <a:spcPct val="107000"/>
              </a:lnSpc>
              <a:spcAft>
                <a:spcPts val="1500"/>
              </a:spcAft>
            </a:pP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последнем издание фундаментального учебника </a:t>
            </a:r>
            <a:r>
              <a:rPr lang="ru-RU" sz="32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Рассел, </a:t>
            </a:r>
            <a:r>
              <a:rPr lang="ru-RU" sz="3200" b="1" i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Норвинг</a:t>
            </a:r>
            <a:r>
              <a:rPr lang="ru-RU" sz="32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«ИИ современный подход»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(основной учебник университетов США, Европы, КНР) приведено </a:t>
            </a:r>
            <a:r>
              <a:rPr lang="ru-RU" sz="3200" b="1" dirty="0">
                <a:solidFill>
                  <a:srgbClr val="C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разных определений ИИ.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D1F8C07A-F514-074F-565E-73DFC9F45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88781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945D068-B226-4FB5-AE5D-6B9425E3C2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3312" y="556067"/>
            <a:ext cx="3480476" cy="51188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1C33020-78B3-4AC4-BB75-55C06A6191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0" t="6201" r="10096" b="8527"/>
          <a:stretch/>
        </p:blipFill>
        <p:spPr>
          <a:xfrm>
            <a:off x="1552765" y="394063"/>
            <a:ext cx="5050972" cy="54428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Номер слайда 4">
            <a:extLst>
              <a:ext uri="{FF2B5EF4-FFF2-40B4-BE49-F238E27FC236}">
                <a16:creationId xmlns:a16="http://schemas.microsoft.com/office/drawing/2014/main" id="{2F8B7D0A-CF0F-4921-37BE-BE6F302EA009}"/>
              </a:ext>
            </a:extLst>
          </p:cNvPr>
          <p:cNvSpPr txBox="1">
            <a:spLocks/>
          </p:cNvSpPr>
          <p:nvPr/>
        </p:nvSpPr>
        <p:spPr>
          <a:xfrm>
            <a:off x="10903788" y="6356350"/>
            <a:ext cx="478315" cy="36512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45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2676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601C6D4-1DAE-4F97-A78C-66CE1286D06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32" y="2096527"/>
            <a:ext cx="3135692" cy="44423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46F751-F7D6-4429-AD0B-54AADB294179}"/>
              </a:ext>
            </a:extLst>
          </p:cNvPr>
          <p:cNvSpPr txBox="1"/>
          <p:nvPr/>
        </p:nvSpPr>
        <p:spPr>
          <a:xfrm>
            <a:off x="3889819" y="0"/>
            <a:ext cx="800548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44500" algn="just"/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Участвовали выдающие учёные по ИИ, теории систем и алгебраической биологии.</a:t>
            </a:r>
          </a:p>
          <a:p>
            <a:pPr indent="444500" algn="just"/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Докладов - </a:t>
            </a:r>
            <a:r>
              <a:rPr lang="ru-RU" sz="23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114</a:t>
            </a:r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В них приводились определения ИИ - </a:t>
            </a:r>
            <a:r>
              <a:rPr lang="ru-RU" sz="23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 естественного – </a:t>
            </a:r>
            <a:r>
              <a:rPr lang="ru-RU" sz="23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Это новые определения, и они дополняют </a:t>
            </a:r>
            <a:r>
              <a:rPr lang="ru-RU" sz="23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ru-RU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из фундаментального учебника по ИИ.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0F4344-9C74-423A-AA64-19A7A0DA5745}"/>
              </a:ext>
            </a:extLst>
          </p:cNvPr>
          <p:cNvSpPr txBox="1"/>
          <p:nvPr/>
        </p:nvSpPr>
        <p:spPr>
          <a:xfrm>
            <a:off x="45108" y="192360"/>
            <a:ext cx="38926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 26 по 30 августа 2024 г.   В Москве прошел ВСЕМИРНЫЙ КОНГРЕС  </a:t>
            </a:r>
          </a:p>
          <a:p>
            <a:pPr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 ИИ</a:t>
            </a:r>
          </a:p>
          <a:p>
            <a:pPr algn="ctr"/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«СОЗНАНИЕ 2024».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5651F7-C15D-4B87-B4E2-31DD4CE9E315}"/>
              </a:ext>
            </a:extLst>
          </p:cNvPr>
          <p:cNvSpPr txBox="1"/>
          <p:nvPr/>
        </p:nvSpPr>
        <p:spPr>
          <a:xfrm flipH="1">
            <a:off x="3737406" y="1834002"/>
            <a:ext cx="8245587" cy="4524315"/>
          </a:xfrm>
          <a:prstGeom prst="rect">
            <a:avLst/>
          </a:prstGeom>
          <a:solidFill>
            <a:srgbClr val="FFFF99"/>
          </a:solidFill>
          <a:ln>
            <a:solidFill>
              <a:srgbClr val="FFFFCC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— это инструмент целеисполнения. </a:t>
            </a: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это материальная система, которая обладает информацией и обрабатывает её. </a:t>
            </a: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в какой бы форме и на каком бы уровне развития он ни находился, предназначен для решения проблем, что является лишь второстепенной задачей для человеческого интеллекта. </a:t>
            </a: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упрощённая часть естественного  </a:t>
            </a:r>
          </a:p>
          <a:p>
            <a:pPr algn="just"/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Интеллект человека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сознание, мышление, память и прогнозирование.</a:t>
            </a:r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ACD89CC-F2F5-32BD-191F-245E4D5F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47239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: скругленные противолежащие углы 1">
            <a:extLst>
              <a:ext uri="{FF2B5EF4-FFF2-40B4-BE49-F238E27FC236}">
                <a16:creationId xmlns:a16="http://schemas.microsoft.com/office/drawing/2014/main" id="{1360810A-765A-4F62-9791-03B8864E8E8F}"/>
              </a:ext>
            </a:extLst>
          </p:cNvPr>
          <p:cNvSpPr/>
          <p:nvPr/>
        </p:nvSpPr>
        <p:spPr>
          <a:xfrm>
            <a:off x="485330" y="1765927"/>
            <a:ext cx="11221340" cy="3098721"/>
          </a:xfrm>
          <a:prstGeom prst="round2DiagRect">
            <a:avLst/>
          </a:prstGeom>
          <a:solidFill>
            <a:srgbClr val="FBDE97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square">
            <a:spAutoFit/>
          </a:bodyPr>
          <a:lstStyle/>
          <a:p>
            <a:pPr algn="ctr"/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 Эммануила </a:t>
            </a: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Канта 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sz="32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интеллектуальный, интеллект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созерцание, рассудок и разум</a:t>
            </a:r>
          </a:p>
          <a:p>
            <a:pPr algn="ctr"/>
            <a:endParaRPr lang="ru-RU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У Георга </a:t>
            </a: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Гегеля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dirty="0">
                <a:solidFill>
                  <a:srgbClr val="AC08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интеллект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 </a:t>
            </a: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созерцание, представление и мышление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459F0FD6-0AD3-49AF-953D-930DFC8AE3FC}"/>
              </a:ext>
            </a:extLst>
          </p:cNvPr>
          <p:cNvSpPr/>
          <p:nvPr/>
        </p:nvSpPr>
        <p:spPr>
          <a:xfrm>
            <a:off x="1167919" y="438834"/>
            <a:ext cx="10143033" cy="7425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Приведу определения не математиков и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а философов.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888B883-BDBC-A77B-D231-3E48B8841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439441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BB1966-BC1E-4870-BC60-FDFBD445068A}"/>
              </a:ext>
            </a:extLst>
          </p:cNvPr>
          <p:cNvSpPr txBox="1"/>
          <p:nvPr/>
        </p:nvSpPr>
        <p:spPr>
          <a:xfrm>
            <a:off x="225142" y="583739"/>
            <a:ext cx="11574972" cy="47682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44500" algn="just">
              <a:lnSpc>
                <a:spcPct val="120000"/>
              </a:lnSpc>
            </a:pPr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Становится очевидным, что при определении понятия искусственного интеллекта следует отталкиваться от определения 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естественного интеллекта</a:t>
            </a:r>
            <a:r>
              <a:rPr lang="ru-RU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сформулированного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3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выдающимися философами. 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Будем полагать, что это</a:t>
            </a:r>
            <a:r>
              <a:rPr lang="ru-RU" sz="3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ru-RU" sz="3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способность мозга человека решать </a:t>
            </a:r>
            <a:r>
              <a:rPr lang="ru-RU" sz="32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интеллектуальные (созерцание, представление и мышление)  задачи</a:t>
            </a:r>
            <a:r>
              <a:rPr lang="ru-RU" sz="3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путем приобретения запоминания и целенаправленного преобразования знаний, использования этих знаний для управления средой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ru-R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ABE07EE5-FC53-5219-BD77-A43D49D53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35567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FEBD50AF-1DE9-497B-851F-F95F49420906}"/>
              </a:ext>
            </a:extLst>
          </p:cNvPr>
          <p:cNvSpPr/>
          <p:nvPr/>
        </p:nvSpPr>
        <p:spPr>
          <a:xfrm>
            <a:off x="206477" y="503086"/>
            <a:ext cx="11690555" cy="48962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580" algn="just">
              <a:spcAft>
                <a:spcPts val="500"/>
              </a:spcAft>
            </a:pPr>
            <a:r>
              <a:rPr lang="ru-RU" sz="3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Компьютерные программы, которые сегодня относят к классу интеллектуальных, никакого отношения к ИИ не имеют. Они образуют </a:t>
            </a:r>
            <a:r>
              <a:rPr lang="ru-RU" sz="36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технологии</a:t>
            </a:r>
            <a:r>
              <a:rPr lang="ru-RU" sz="3600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ИИ</a:t>
            </a:r>
            <a:r>
              <a:rPr lang="ru-RU" sz="36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 indent="449580" algn="just">
              <a:spcAft>
                <a:spcPts val="800"/>
              </a:spcAft>
            </a:pPr>
            <a:r>
              <a:rPr lang="ru-RU" sz="3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Современные технологии ИИ образуют то, что принято называть </a:t>
            </a:r>
            <a:r>
              <a:rPr lang="ru-RU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слабый искусственный интеллект</a:t>
            </a:r>
            <a:r>
              <a:rPr lang="ru-RU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.»</a:t>
            </a:r>
            <a:r>
              <a:rPr lang="ru-RU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ru-RU" sz="3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В настоящее время стало понятно, что будущее за</a:t>
            </a:r>
          </a:p>
          <a:p>
            <a:pPr lvl="0" algn="just">
              <a:spcAft>
                <a:spcPts val="800"/>
              </a:spcAft>
            </a:pPr>
            <a:r>
              <a:rPr lang="ru-RU" sz="3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</a:t>
            </a:r>
            <a:r>
              <a:rPr lang="ru-RU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сильным искусственным интеллектом</a:t>
            </a:r>
            <a:r>
              <a:rPr lang="ru-RU" sz="3600" b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</a:p>
          <a:p>
            <a:pPr lvl="0" algn="ctr">
              <a:spcAft>
                <a:spcPts val="800"/>
              </a:spcAft>
            </a:pPr>
            <a:r>
              <a:rPr lang="ru-RU" sz="3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 </a:t>
            </a:r>
            <a:r>
              <a:rPr lang="ru-RU" sz="3600" b="1" i="1" u="sng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технологиями, которых пока еще нет</a:t>
            </a:r>
            <a:r>
              <a:rPr lang="ru-RU" sz="3600" i="1" u="sng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ru-RU" sz="3600" i="1" u="sng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6748E46B-809A-0678-1DE1-BB41B4DB5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49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68608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137EA6-9049-4D5F-A4D1-18D07AC42397}"/>
              </a:ext>
            </a:extLst>
          </p:cNvPr>
          <p:cNvSpPr txBox="1"/>
          <p:nvPr/>
        </p:nvSpPr>
        <p:spPr>
          <a:xfrm>
            <a:off x="74023" y="437559"/>
            <a:ext cx="1204395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44500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Не буду рассматривать историю возникновения и развития искусственного интеллекта. Желающие могут посмотреть мою открытую лекцию по ссылке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ru-RU" sz="2400" b="1" dirty="0">
                <a:latin typeface="Arial Narrow" panose="020B0606020202030204" pitchFamily="34" charset="0"/>
              </a:rPr>
              <a:t> </a:t>
            </a:r>
            <a:r>
              <a:rPr lang="en-US" sz="2300" b="1" dirty="0">
                <a:solidFill>
                  <a:srgbClr val="C00000"/>
                </a:solidFill>
                <a:latin typeface="Arial Narrow" panose="020B0606020202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https://www.usue.ru/novosti/kogda-pridet-komp-yuternyj-sverhrazum/?ysclid=m1f6romjrk511926922</a:t>
            </a:r>
            <a:r>
              <a:rPr lang="ru-RU" sz="2300" b="1" dirty="0">
                <a:solidFill>
                  <a:srgbClr val="C00000"/>
                </a:solidFill>
                <a:latin typeface="Arial Narrow" panose="020B0606020202030204" pitchFamily="34" charset="0"/>
              </a:rPr>
              <a:t> </a:t>
            </a:r>
          </a:p>
          <a:p>
            <a:pPr indent="444500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Текущее состояние дел в ИИ  на лето 2024 года можно охарактеризовать следующим образом.</a:t>
            </a:r>
          </a:p>
          <a:p>
            <a:pPr marR="1160" lvl="0" indent="444500" algn="just"/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Во-первых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ru-RU" sz="2800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с точки зрения адаптивности, все существующие системы ИИ на основе любых известных подходов предполагают функционирование в ограниченном наборе задач и условий, и не способны самообучаться функционированию в условиях существенно новых проблемных ситуаций.</a:t>
            </a:r>
          </a:p>
          <a:p>
            <a:pPr marR="1160" lvl="0" indent="444500" algn="just"/>
            <a:r>
              <a:rPr lang="ru-RU" sz="2800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То есть, они являются программируемыми, хотя сложность их программирования заметно снизилась, а способность к обучению возросла</a:t>
            </a:r>
            <a:r>
              <a:rPr lang="ru-RU" sz="1600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AFC6B3EB-D5E6-BCD9-5E93-14AF484CA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19228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816AFCB-4FA6-4467-9E7B-C5D1B325E59F}"/>
              </a:ext>
            </a:extLst>
          </p:cNvPr>
          <p:cNvSpPr/>
          <p:nvPr/>
        </p:nvSpPr>
        <p:spPr>
          <a:xfrm>
            <a:off x="296092" y="719183"/>
            <a:ext cx="11321143" cy="4700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1160" lvl="0" indent="539750" algn="just">
              <a:lnSpc>
                <a:spcPct val="120000"/>
              </a:lnSpc>
            </a:pP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Во-вторых</a:t>
            </a:r>
            <a:r>
              <a:rPr lang="ru-RU" sz="2800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с точки зрения автономности систем ИИ все существующие системы не являются автономными и </a:t>
            </a:r>
            <a:r>
              <a:rPr lang="ru-RU" sz="2800" b="1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 могут </a:t>
            </a:r>
            <a:r>
              <a:rPr lang="ru-RU" sz="2800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полноценно функционировать без живого </a:t>
            </a:r>
            <a:r>
              <a:rPr lang="ru-RU" sz="2800" b="1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оператора</a:t>
            </a:r>
            <a:r>
              <a:rPr lang="ru-RU" sz="2800" dirty="0">
                <a:solidFill>
                  <a:srgbClr val="231F2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отвечающего за запуск и остановку, техобслуживание, целеполагание и определение режимов работы в зависимости от тех или иных условий или задач. То есть они остаются управляемыми. Особенно это очевидно в областях, характеризующихся высокими рисками или высокой априорной неопределенностью (даже робот-пылесос без помощи человека не проживет и пары дней в обычной квартире).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194CF65A-B3B8-3DA6-819C-437B2CB97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409596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CF17023-229F-4B40-AE67-933C931D7559}"/>
              </a:ext>
            </a:extLst>
          </p:cNvPr>
          <p:cNvSpPr/>
          <p:nvPr/>
        </p:nvSpPr>
        <p:spPr>
          <a:xfrm>
            <a:off x="748808" y="721888"/>
            <a:ext cx="1099034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539750" algn="just"/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В-третьих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с точки зрения </a:t>
            </a:r>
            <a:r>
              <a:rPr lang="ru-RU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интегративности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ru-RU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возможности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делать отдельные программные компоненты, совместимые с другими компонентами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современные системы ИИ являются не системами, обладающими интеллектом как таковым (даже ограниченным), а это: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системы компьютерного зрения, 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распознавание в пространстве,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распознавание целей,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обработки естественного языка, 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анализа данных (машинного обучения), 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обработки символьной информации (рассуждений на основе знаний) и т.д.</a:t>
            </a:r>
          </a:p>
          <a:p>
            <a:pPr lvl="0" indent="539750"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Таким образом, системы интегративными не являются.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0B558BF5-F23F-7390-B492-FFA12C120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295821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ИИ новый указ генеративный ИИ ">
            <a:hlinkClick r:id="" action="ppaction://media"/>
            <a:extLst>
              <a:ext uri="{FF2B5EF4-FFF2-40B4-BE49-F238E27FC236}">
                <a16:creationId xmlns:a16="http://schemas.microsoft.com/office/drawing/2014/main" id="{32CB17BB-9E5E-487B-AC06-E07A0523C0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0019" y="1040770"/>
            <a:ext cx="8796602" cy="4948088"/>
          </a:xfrm>
          <a:prstGeom prst="rect">
            <a:avLst/>
          </a:prstGeom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9325B688-B1BF-4E77-BDBC-E8626C7CA93B}"/>
              </a:ext>
            </a:extLst>
          </p:cNvPr>
          <p:cNvSpPr/>
          <p:nvPr/>
        </p:nvSpPr>
        <p:spPr>
          <a:xfrm>
            <a:off x="610019" y="82912"/>
            <a:ext cx="1145538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ru-RU" sz="2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cs typeface="Times New Roman" panose="02020603050405020304" pitchFamily="18" charset="0"/>
              </a:rPr>
              <a:t>Послание Президента Федеральному Собранию </a:t>
            </a:r>
            <a:r>
              <a:rPr lang="ru-RU" sz="2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cs typeface="Times New Roman" panose="02020603050405020304" pitchFamily="18" charset="0"/>
              </a:rPr>
              <a:t>– </a:t>
            </a:r>
            <a:r>
              <a:rPr lang="ru-RU" sz="2000" b="1" dirty="0">
                <a:solidFill>
                  <a:srgbClr val="C0000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новый </a:t>
            </a:r>
          </a:p>
          <a:p>
            <a:pPr lvl="0" algn="ctr"/>
            <a:r>
              <a:rPr lang="ru-RU" sz="2000" b="1" dirty="0">
                <a:solidFill>
                  <a:srgbClr val="C0000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Указ об ИИ</a:t>
            </a:r>
            <a:endParaRPr lang="ru-RU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F3AB8F-4BD4-447C-AE8F-4A51A50F3206}"/>
              </a:ext>
            </a:extLst>
          </p:cNvPr>
          <p:cNvSpPr txBox="1"/>
          <p:nvPr/>
        </p:nvSpPr>
        <p:spPr>
          <a:xfrm>
            <a:off x="9406621" y="2632927"/>
            <a:ext cx="31927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 февраля 2024 г.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79C2D48-4939-5EB5-4D41-A074B28B9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3766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2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2574411-D2CA-4CBC-9B58-65871F633D37}"/>
              </a:ext>
            </a:extLst>
          </p:cNvPr>
          <p:cNvSpPr/>
          <p:nvPr/>
        </p:nvSpPr>
        <p:spPr>
          <a:xfrm>
            <a:off x="478972" y="136524"/>
            <a:ext cx="11382102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539750" algn="just">
              <a:spcAft>
                <a:spcPts val="0"/>
              </a:spcAft>
            </a:pP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- комплекс технологических решений, позволяющий имитировать когнитивные функции человека (включая поиск решений без заранее заданного алгоритма) и получать при выполнении конкретных задач результаты, сопоставимые с результатами интеллектуальной деятельности человека или превосходящие их. </a:t>
            </a:r>
          </a:p>
          <a:p>
            <a:pPr indent="539750" algn="just">
              <a:spcAft>
                <a:spcPts val="0"/>
              </a:spcAft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Комплекс технологических решений включает в себя информационно-коммуникационную инфраструктуру, программное обеспечение (в том числе в котором используются 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методы машинного обучения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), процессы и сервисы по обработке данных и поиску решений; (</a:t>
            </a:r>
            <a:r>
              <a:rPr lang="ru-RU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редакции Указа Президента Российской Федерации от 15.02.2024 № 124</a:t>
            </a:r>
            <a:r>
              <a:rPr lang="ru-RU" sz="36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ru-RU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5C2D344A-189D-F23B-FF92-5B9D74FE1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060776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088502A-3F36-4587-8C0F-FACFAA788E11}"/>
              </a:ext>
            </a:extLst>
          </p:cNvPr>
          <p:cNvSpPr/>
          <p:nvPr/>
        </p:nvSpPr>
        <p:spPr>
          <a:xfrm>
            <a:off x="235974" y="454421"/>
            <a:ext cx="11769213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539750" algn="just"/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Технологии искусственного интеллекта 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 совокупность технологий, включающая в себя: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компьютерное зрение, 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обработку естественного языка, 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распознавание и синтез речи, 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интеллектуальную поддержку принятия решений </a:t>
            </a:r>
          </a:p>
          <a:p>
            <a:pPr marL="1371600" lvl="2" indent="-457200" algn="just">
              <a:buFont typeface="Wingdings" panose="05000000000000000000" pitchFamily="2" charset="2"/>
              <a:buChar char="ü"/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перспективные методы искусственного интеллекта.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lvl="2"/>
            <a:r>
              <a:rPr lang="ru-RU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(В редакции Указа Президента Российской Федерации от 15.02.2024 № 124)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DFF8F07-C70C-4C89-3EF3-1F0C15835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315785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4E78D06-966D-40C1-8C56-18BD29E2CD3B}"/>
              </a:ext>
            </a:extLst>
          </p:cNvPr>
          <p:cNvSpPr/>
          <p:nvPr/>
        </p:nvSpPr>
        <p:spPr>
          <a:xfrm>
            <a:off x="618309" y="522898"/>
            <a:ext cx="11364685" cy="5115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539750" algn="just">
              <a:lnSpc>
                <a:spcPct val="120000"/>
              </a:lnSpc>
            </a:pPr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Перспективные методы искусственного интеллекта 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 методы, направленные на создание принципиально новой научно-технической продукции, в том числе в целях </a:t>
            </a:r>
            <a:r>
              <a:rPr lang="ru-RU" sz="2800" b="1" i="1" u="sng" dirty="0">
                <a:solidFill>
                  <a:srgbClr val="C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разработки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универсального (</a:t>
            </a:r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сильного</a:t>
            </a:r>
            <a:r>
              <a:rPr lang="ru-RU" sz="28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 искусственного интеллекта (автономное решение различных задач, автоматический дизайн физических объектов, автоматическое машинное обучение, алгоритмы решения задач на основе данных с частичной разметкой и (или) незначительных объемов данных, обработка информации на основе новых типов вычислительных систем, интерпретируемая обработка данных и другие методы);</a:t>
            </a:r>
          </a:p>
          <a:p>
            <a:pPr algn="just"/>
            <a:r>
              <a:rPr lang="ru-RU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(В редакции Указа Президента Российской Федерации от 15.02.2024 № 124)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280FFE8D-F6A6-319E-8DB0-18799A98E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028095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8D65FB7-800B-4B65-BB5C-E0369F9DF8C5}"/>
              </a:ext>
            </a:extLst>
          </p:cNvPr>
          <p:cNvSpPr/>
          <p:nvPr/>
        </p:nvSpPr>
        <p:spPr>
          <a:xfrm>
            <a:off x="392141" y="493901"/>
            <a:ext cx="11233802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Большие генеративные модели 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модели искусственного интеллекта, способные интерпретировать (предоставлять информацию на основании запросов, например об объектах на изображении или о проанализированном тексте) и создавать мультимодальные данные (тексты, изображения, видеоматериалы и тому подобное) на уровне, сопоставимом с результатами интеллектуальной деятельности человека или превосходящем их; </a:t>
            </a:r>
          </a:p>
          <a:p>
            <a:pPr algn="just">
              <a:spcAft>
                <a:spcPts val="0"/>
              </a:spcAft>
            </a:pPr>
            <a:endParaRPr lang="ru-RU" sz="24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ru-RU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(Дополнение подпунктом - Указ Президента Российской Федерации от 15.02.2024 № 124)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242661C-0119-26BD-F094-B76CFC86F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233539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65CB9C6-0E58-468E-9CEF-10473345CE10}"/>
              </a:ext>
            </a:extLst>
          </p:cNvPr>
          <p:cNvSpPr/>
          <p:nvPr/>
        </p:nvSpPr>
        <p:spPr>
          <a:xfrm>
            <a:off x="583474" y="541528"/>
            <a:ext cx="11225349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627063" algn="just"/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Модель искусственного интеллекта 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 программа для электронных вычислительных машин (ее составная часть), предназначенная для выполнения интеллектуальных задач 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 уровне, сопоставимом с результатами интеллектуального труда человека или превосходящем их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использующая алгоритмы и наборы данных для выведения закономерностей, принятия решений или прогнозирования результатов; </a:t>
            </a:r>
          </a:p>
          <a:p>
            <a:pPr algn="just"/>
            <a:endParaRPr lang="ru-RU" sz="24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539750" algn="just"/>
            <a:r>
              <a:rPr lang="ru-RU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(Дополнение подпунктом - Указ Президента Российской Федерации от 15.02.2024 № 124)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AFC8751-3A42-3849-0737-25CEB87A3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98680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E8E0D8E-1E48-4C9D-9C67-0C77EA05339D}"/>
              </a:ext>
            </a:extLst>
          </p:cNvPr>
          <p:cNvSpPr/>
          <p:nvPr/>
        </p:nvSpPr>
        <p:spPr>
          <a:xfrm>
            <a:off x="551328" y="328660"/>
            <a:ext cx="11196535" cy="5468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>
              <a:spcAft>
                <a:spcPts val="0"/>
              </a:spcAft>
            </a:pP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Сильный искусственный интеллект 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тип искусственного интеллекта, который способен выполнять различные задачи, взаимодействовать с человеком и самостоятельно (без участия человека) адаптироваться к изменяющимся условиям;</a:t>
            </a:r>
          </a:p>
          <a:p>
            <a:pPr indent="444500" algn="just">
              <a:spcAft>
                <a:spcPts val="0"/>
              </a:spcAft>
            </a:pPr>
            <a:endParaRPr lang="ru-RU" sz="24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44500" algn="just">
              <a:spcAft>
                <a:spcPts val="0"/>
              </a:spcAft>
            </a:pPr>
            <a:r>
              <a:rPr lang="ru-RU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(Дополнение подпунктом - Указ Президента Российской Федерации от 15.02.2024 № 124)</a:t>
            </a:r>
          </a:p>
          <a:p>
            <a:pPr algn="just">
              <a:spcAft>
                <a:spcPts val="0"/>
              </a:spcAft>
            </a:pPr>
            <a:endParaRPr lang="ru-RU" sz="3200" dirty="0">
              <a:solidFill>
                <a:srgbClr val="020C22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настоящее время стало понятным, что будущее за</a:t>
            </a:r>
          </a:p>
          <a:p>
            <a:pPr lvl="0" algn="ctr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</a:t>
            </a:r>
            <a:r>
              <a:rPr lang="ru-RU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сильным искусственным интеллектом</a:t>
            </a:r>
            <a:r>
              <a:rPr lang="ru-RU" sz="3200" b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</a:p>
          <a:p>
            <a:pPr lvl="0" algn="ctr">
              <a:spcAft>
                <a:spcPts val="800"/>
              </a:spcAft>
            </a:pPr>
            <a:r>
              <a:rPr lang="ru-RU" sz="32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за </a:t>
            </a:r>
            <a:r>
              <a:rPr lang="ru-RU" sz="3200" i="1" u="sng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технологиями, которых пока еще нет.</a:t>
            </a:r>
            <a:endParaRPr lang="ru-RU" sz="3200" i="1" u="sng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662E0BA6-C591-55D7-30ED-D04DD204D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59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290125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42BD7CF5-A7BC-4355-A1AC-47A273882556}"/>
              </a:ext>
            </a:extLst>
          </p:cNvPr>
          <p:cNvSpPr/>
          <p:nvPr/>
        </p:nvSpPr>
        <p:spPr>
          <a:xfrm>
            <a:off x="614082" y="390236"/>
            <a:ext cx="1123828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/>
            <a:r>
              <a:rPr lang="ru-RU" sz="2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2022 - 2023 годах в мире произошел новый скачок в </a:t>
            </a:r>
            <a:r>
              <a:rPr lang="ru-RU" sz="26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развитии технологий искусственного интеллекта,</a:t>
            </a:r>
            <a:r>
              <a:rPr lang="ru-RU" sz="26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2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благодаря совершенствованию больших </a:t>
            </a:r>
            <a:r>
              <a:rPr lang="ru-RU" sz="2600" b="1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генеративных</a:t>
            </a:r>
            <a:r>
              <a:rPr lang="ru-RU" sz="2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моделей в области языка, изображений (включая видеоизображения) и звука. </a:t>
            </a:r>
          </a:p>
          <a:p>
            <a:pPr indent="444500" algn="just"/>
            <a:r>
              <a:rPr lang="ru-RU" sz="2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Большие </a:t>
            </a:r>
            <a:r>
              <a:rPr lang="ru-RU" sz="2600" b="1" dirty="0">
                <a:solidFill>
                  <a:srgbClr val="020C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фундаментальные</a:t>
            </a:r>
            <a:r>
              <a:rPr lang="ru-RU" sz="2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модели уже сейчас способны писать программные коды по техническим заданиям, сочинять поэмы на заданную тему, давать точные и понятные ответы на тестовые вопросы различных уровней сложности, в том числе из образовательных программ. </a:t>
            </a:r>
          </a:p>
          <a:p>
            <a:pPr indent="444500" algn="just"/>
            <a:r>
              <a:rPr lang="ru-RU" sz="2600" b="1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Модели</a:t>
            </a:r>
            <a:r>
              <a:rPr lang="ru-RU" sz="2600" dirty="0">
                <a:solidFill>
                  <a:srgbClr val="020C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искусственного интеллекта за секунды создают изображения на любую тему по заданному текстовому описанию или наброску, что создает угрозу распространения запрещенной информации, нарушения авторских прав и генерации ошибочных сведений. </a:t>
            </a:r>
          </a:p>
          <a:p>
            <a:pPr indent="444500" algn="just">
              <a:spcBef>
                <a:spcPts val="1200"/>
              </a:spcBef>
            </a:pPr>
            <a:r>
              <a:rPr lang="ru-RU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(Дополнение пунктом - Указ Президента Российской Федерации от 15.02.2024 № 124)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9B5F93F-7A0B-F01D-AECB-12319B009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371303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01A305C-B6AC-4902-926C-C3AC151F31A6}"/>
              </a:ext>
            </a:extLst>
          </p:cNvPr>
          <p:cNvSpPr/>
          <p:nvPr/>
        </p:nvSpPr>
        <p:spPr>
          <a:xfrm>
            <a:off x="339634" y="136525"/>
            <a:ext cx="1151273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539750" algn="just">
              <a:spcAft>
                <a:spcPts val="0"/>
              </a:spcAft>
            </a:pP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Принят 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Кодекс этики в сфере искусственного интеллекта</a:t>
            </a:r>
            <a:r>
              <a:rPr lang="ru-RU" sz="3200" dirty="0">
                <a:solidFill>
                  <a:srgbClr val="020C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создана Комиссия по реализации Кодекса этики в сфере искусственного интеллекта и определены уполномоченные по этике в каждой организации, подписавшей данный Кодекс.  </a:t>
            </a:r>
            <a:endParaRPr lang="ru-RU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BDF5574E-FB8D-4008-A2FF-5548A271316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36777" y="2198628"/>
            <a:ext cx="8354475" cy="448767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2F5F3493-CEF4-CE11-35FD-F30B49148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76720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7ADF7E3-CAF7-4069-8026-842247979A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34" y="366348"/>
            <a:ext cx="11411302" cy="56226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379FAC7B-E6FD-42F5-B45E-9FA00C8893EC}"/>
              </a:ext>
            </a:extLst>
          </p:cNvPr>
          <p:cNvCxnSpPr/>
          <p:nvPr/>
        </p:nvCxnSpPr>
        <p:spPr>
          <a:xfrm>
            <a:off x="441064" y="873930"/>
            <a:ext cx="259976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BFCB5A33-1D73-7225-D900-5738E175D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036914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FB784D8-92E2-4324-B559-CD93BB7B88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29452"/>
            <a:ext cx="5481578" cy="3919584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98071ED-ED99-4166-ACCC-3DE47DB04D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179" y="729452"/>
            <a:ext cx="5802822" cy="55037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A82177-9D4B-40C8-8EC5-5302AD5ACDE7}"/>
              </a:ext>
            </a:extLst>
          </p:cNvPr>
          <p:cNvSpPr txBox="1"/>
          <p:nvPr/>
        </p:nvSpPr>
        <p:spPr>
          <a:xfrm>
            <a:off x="6353261" y="4940609"/>
            <a:ext cx="3297313" cy="830997"/>
          </a:xfrm>
          <a:prstGeom prst="rect">
            <a:avLst/>
          </a:prstGeom>
          <a:solidFill>
            <a:srgbClr val="FBDE97"/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ru-RU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А где РАН?</a:t>
            </a:r>
          </a:p>
        </p:txBody>
      </p:sp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31A0E57C-FBC5-B42B-4215-0D4D84797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3436080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B8CC2AD-AE34-406B-9821-407AD6C381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835" y="411523"/>
            <a:ext cx="11600329" cy="5698049"/>
          </a:xfrm>
          <a:prstGeom prst="rect">
            <a:avLst/>
          </a:prstGeom>
        </p:spPr>
      </p:pic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6A7316F-B358-6865-8B91-77FA4C1CB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01541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66E652D-DC7A-4863-A334-25FA53881801}"/>
              </a:ext>
            </a:extLst>
          </p:cNvPr>
          <p:cNvSpPr/>
          <p:nvPr/>
        </p:nvSpPr>
        <p:spPr>
          <a:xfrm>
            <a:off x="318247" y="122197"/>
            <a:ext cx="11542059" cy="5569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ru-RU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Проблема доверия к ИИ</a:t>
            </a:r>
          </a:p>
          <a:p>
            <a:pPr algn="ctr">
              <a:lnSpc>
                <a:spcPct val="120000"/>
              </a:lnSpc>
            </a:pPr>
            <a:r>
              <a:rPr lang="ru-RU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Задачи, требующие решения</a:t>
            </a:r>
            <a:r>
              <a:rPr lang="ru-RU" sz="2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457200" indent="-457200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Разработка объяснительных механизмов функционирования ИИ.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 algn="just">
              <a:lnSpc>
                <a:spcPct val="110000"/>
              </a:lnSpc>
              <a:buFont typeface="Wingdings" panose="05000000000000000000" pitchFamily="2" charset="2"/>
              <a:buChar char="ü"/>
              <a:defRPr/>
            </a:pP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Разработка принципов распределения ответственности за принимаемые решения в социотехнических системах, объединяющих в едином контуре управления ЕИ и ИИ.</a:t>
            </a:r>
          </a:p>
          <a:p>
            <a:pPr marL="457200" lvl="0" indent="-457200" algn="just">
              <a:lnSpc>
                <a:spcPct val="110000"/>
              </a:lnSpc>
              <a:buFont typeface="Wingdings" panose="05000000000000000000" pitchFamily="2" charset="2"/>
              <a:buChar char="ü"/>
              <a:defRPr/>
            </a:pP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Разработка методов формирования и представления знаний в форме онтологий (</a:t>
            </a:r>
            <a:r>
              <a:rPr lang="ru-RU" sz="2600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обнаружение новых фактов, выявление скрытых взаимосвязей между элементами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однозначно понимаемых ЕИ и ИИ.</a:t>
            </a:r>
          </a:p>
          <a:p>
            <a:pPr marL="457200" lvl="0" indent="-457200" algn="just">
              <a:lnSpc>
                <a:spcPct val="110000"/>
              </a:lnSpc>
              <a:buFont typeface="Wingdings" panose="05000000000000000000" pitchFamily="2" charset="2"/>
              <a:buChar char="ü"/>
              <a:defRPr/>
            </a:pP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Разработка </a:t>
            </a:r>
            <a:r>
              <a:rPr lang="ru-RU" sz="26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мультимодельных</a:t>
            </a:r>
            <a:r>
              <a:rPr lang="ru-RU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интерфейсов общения ЕИ и ИИ (в том числе не имеющих точных сенсорных интерпретаций, например, эмоциональных, интуитивных, нравственных, эстетических и т.п.)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AE850C26-CE1E-C32F-05C8-CE476A3E4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476015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BD8A001-2676-4B11-BA88-183D9202D9A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1" y="1004048"/>
            <a:ext cx="7707086" cy="53653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68940F-D82C-4D6D-A144-4ACEA48DD216}"/>
              </a:ext>
            </a:extLst>
          </p:cNvPr>
          <p:cNvSpPr txBox="1"/>
          <p:nvPr/>
        </p:nvSpPr>
        <p:spPr>
          <a:xfrm>
            <a:off x="669786" y="136525"/>
            <a:ext cx="10852428" cy="578882"/>
          </a:xfrm>
          <a:prstGeom prst="roundRect">
            <a:avLst/>
          </a:prstGeom>
          <a:solidFill>
            <a:srgbClr val="FDF0CF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Все достижения ИИ связаны с быстродействием ЭВМ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F3EF8D47-3F4D-751F-5E8C-29076B081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806505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2F53459-A204-422A-BBF3-EF27414CEC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865" y="1191696"/>
            <a:ext cx="10183906" cy="47931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373391-4DDE-4B56-869C-989CD9DE21C2}"/>
              </a:ext>
            </a:extLst>
          </p:cNvPr>
          <p:cNvSpPr txBox="1"/>
          <p:nvPr/>
        </p:nvSpPr>
        <p:spPr>
          <a:xfrm>
            <a:off x="4291259" y="310178"/>
            <a:ext cx="3520330" cy="783193"/>
          </a:xfrm>
          <a:prstGeom prst="round2DiagRect">
            <a:avLst/>
          </a:prstGeom>
          <a:solidFill>
            <a:srgbClr val="FDF0C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ru-RU" sz="4000" dirty="0"/>
              <a:t>Развитие  ИИ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053021CB-1C71-34BB-1051-60D9FEBBF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610737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A19E6D9-8E42-899B-80BB-F1C347571757}"/>
              </a:ext>
            </a:extLst>
          </p:cNvPr>
          <p:cNvSpPr txBox="1"/>
          <p:nvPr/>
        </p:nvSpPr>
        <p:spPr>
          <a:xfrm>
            <a:off x="394192" y="252548"/>
            <a:ext cx="11555506" cy="58076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sz="3200" b="1" kern="1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Прогресс  </a:t>
            </a:r>
            <a:r>
              <a:rPr kumimoji="0" lang="ru-RU" sz="3200" b="1" i="0" u="none" strike="noStrike" kern="1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ИИ на 2024 год </a:t>
            </a:r>
          </a:p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ru-RU" sz="2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Генеративный ИИ: самая разрушительная тенденция десятилетия.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ru-RU" sz="2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BYOAI &amp; Теневые AI (это новая тенденция на рабочем месте, когда сотрудники приносят на работу свои собственные инструменты и приложения ИИ).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ru-RU" sz="2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ИИ с открытым исходным кодом.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ru-RU" sz="2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Политика риска галлюцинаций ИИ (ложные результаты, которые выглядят так, как будто они могут быть правдой. Эти ложные выводы известны как галлюцинации).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ru-RU" sz="2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Кодирование ИИ (использовать помощников ИИ для написания кода).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ru-RU" sz="2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Управление доверием, рисками и безопасностью в моделях ИИ.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ru-RU" sz="2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Интеллектуальные приложения и ИИ для персонализации</a:t>
            </a:r>
            <a:r>
              <a:rPr lang="ru-RU" sz="2800" b="1" kern="1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ru-RU" sz="28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4C47D05A-D93D-F5B3-BFD3-E619FB93A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493464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2032C89-E79D-42BA-8917-682ABA8ABE72}"/>
              </a:ext>
            </a:extLst>
          </p:cNvPr>
          <p:cNvSpPr/>
          <p:nvPr/>
        </p:nvSpPr>
        <p:spPr>
          <a:xfrm>
            <a:off x="2658164" y="210555"/>
            <a:ext cx="6096000" cy="282737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lnSpc>
                <a:spcPct val="107000"/>
              </a:lnSpc>
              <a:defRPr/>
            </a:pPr>
            <a:r>
              <a:rPr lang="ru-RU" sz="2800" kern="1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8. Квантовый ИИ.</a:t>
            </a:r>
          </a:p>
          <a:p>
            <a:pPr lvl="0">
              <a:lnSpc>
                <a:spcPct val="107000"/>
              </a:lnSpc>
              <a:defRPr/>
            </a:pPr>
            <a:r>
              <a:rPr lang="ru-RU" sz="2800" kern="1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9. Законодательство об ИИ.</a:t>
            </a:r>
          </a:p>
          <a:p>
            <a:pPr lvl="0">
              <a:lnSpc>
                <a:spcPct val="107000"/>
              </a:lnSpc>
              <a:defRPr/>
            </a:pPr>
            <a:r>
              <a:rPr lang="ru-RU" sz="2800" kern="1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10. Этический ИИ.</a:t>
            </a:r>
          </a:p>
          <a:p>
            <a:pPr lvl="0">
              <a:lnSpc>
                <a:spcPct val="107000"/>
              </a:lnSpc>
              <a:defRPr/>
            </a:pPr>
            <a:r>
              <a:rPr lang="ru-RU" sz="2800" kern="1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11. Работа с ИИ.</a:t>
            </a:r>
          </a:p>
          <a:p>
            <a:pPr lvl="0">
              <a:lnSpc>
                <a:spcPct val="107000"/>
              </a:lnSpc>
              <a:defRPr/>
            </a:pPr>
            <a:r>
              <a:rPr lang="ru-RU" sz="2800" kern="1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12. Онлайн-поиск на базе ИИ.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defRPr/>
            </a:pPr>
            <a:r>
              <a:rPr lang="ru-RU" sz="2800" kern="1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13. ИИ в обслуживании клиентов.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FBE2AF-C57D-49E9-9103-E847DE64F93D}"/>
              </a:ext>
            </a:extLst>
          </p:cNvPr>
          <p:cNvSpPr txBox="1"/>
          <p:nvPr/>
        </p:nvSpPr>
        <p:spPr>
          <a:xfrm>
            <a:off x="290969" y="3499565"/>
            <a:ext cx="113313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Создавая </a:t>
            </a:r>
            <a:r>
              <a:rPr lang="ru-RU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сильный ИИ, 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следует предполагать, что есть понимание, что такое головной </a:t>
            </a:r>
            <a:r>
              <a:rPr lang="ru-RU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мозг человека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как он устроен, и как он функционирует. </a:t>
            </a:r>
          </a:p>
          <a:p>
            <a:pPr algn="ctr"/>
            <a:r>
              <a:rPr lang="ru-RU" sz="3600" b="1" dirty="0">
                <a:solidFill>
                  <a:srgbClr val="646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Каковы шансы в этом? </a:t>
            </a: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A74CA14-0981-91B6-1DA5-10E7FE3D2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69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909866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94A7834-2AC7-4ADC-9CA8-114EF8210DA5}"/>
              </a:ext>
            </a:extLst>
          </p:cNvPr>
          <p:cNvSpPr/>
          <p:nvPr/>
        </p:nvSpPr>
        <p:spPr>
          <a:xfrm>
            <a:off x="653270" y="667748"/>
            <a:ext cx="1088546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539750" algn="just"/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Каково мнение крупнейшего, всемирно известного нейрохирурга академика Александра Николаевича Коновалова, ему 91 год. </a:t>
            </a:r>
          </a:p>
          <a:p>
            <a:pPr indent="539750" algn="just"/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Золотую медаль Герой Труда России под №1 получил Александр Николаевич. </a:t>
            </a:r>
          </a:p>
          <a:p>
            <a:pPr indent="539750" algn="just"/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счету Коновалова 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16 тысяч операций на мозге</a:t>
            </a:r>
            <a:r>
              <a:rPr lang="ru-RU" sz="3200" dirty="0">
                <a:solidFill>
                  <a:srgbClr val="99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ru-RU" sz="32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Самых сложных. В том числе и таких, которые раньше никто и нигде не проводил. </a:t>
            </a:r>
          </a:p>
          <a:p>
            <a:pPr indent="539750" algn="just"/>
            <a:r>
              <a:rPr lang="ru-RU" sz="32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Лауреат премии Нейрохирургического Общества Уолтера Э. Дэнди (</a:t>
            </a:r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признан лучшим нейрохирургом в мире</a:t>
            </a:r>
            <a:r>
              <a:rPr lang="ru-RU" sz="32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ru-RU" sz="3200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768599F-64CA-C55D-AD9B-D1F1F367A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181499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Коновалов о мозге">
            <a:hlinkClick r:id="" action="ppaction://media"/>
            <a:extLst>
              <a:ext uri="{FF2B5EF4-FFF2-40B4-BE49-F238E27FC236}">
                <a16:creationId xmlns:a16="http://schemas.microsoft.com/office/drawing/2014/main" id="{A1FFD374-F7CD-406A-915B-7C87F75D07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80445" y="1066732"/>
            <a:ext cx="7142823" cy="40412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0B3BEC-0E6F-4366-B7E0-E062AAEC21B5}"/>
              </a:ext>
            </a:extLst>
          </p:cNvPr>
          <p:cNvSpPr txBox="1"/>
          <p:nvPr/>
        </p:nvSpPr>
        <p:spPr>
          <a:xfrm flipH="1">
            <a:off x="421341" y="0"/>
            <a:ext cx="113493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2400" dirty="0">
                <a:solidFill>
                  <a:srgbClr val="25252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BF44AB93-1B52-A03A-56DD-F5AE7EC67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550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29C5F7D3-C5D0-4FE7-86A3-791BDC53AACD}"/>
              </a:ext>
            </a:extLst>
          </p:cNvPr>
          <p:cNvSpPr/>
          <p:nvPr/>
        </p:nvSpPr>
        <p:spPr>
          <a:xfrm>
            <a:off x="542364" y="111623"/>
            <a:ext cx="11107271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>
                <a:solidFill>
                  <a:srgbClr val="646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И, наконец, наша современность. Что такое большие языковые модели 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ru-RU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large language models - </a:t>
            </a:r>
            <a:r>
              <a:rPr lang="ru-RU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LLM</a:t>
            </a: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 indent="539750" algn="just"/>
            <a:r>
              <a:rPr lang="ru-RU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Языковые модели </a:t>
            </a:r>
            <a:r>
              <a:rPr lang="ru-R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системы, алгоритмы, которые присваивают вероятности последовательностям текста. Получив исходный текст, они используют эти вероятности для создания нового текста. </a:t>
            </a:r>
          </a:p>
          <a:p>
            <a:pPr indent="539750" algn="just"/>
            <a:r>
              <a:rPr lang="ru-RU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Большие языковые модели </a:t>
            </a:r>
            <a:r>
              <a:rPr lang="ru-R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(LLM) – такие, как системы GPT, представляют собой языковые модели, использующие гигантские искусственные нейронные сети. </a:t>
            </a:r>
          </a:p>
          <a:p>
            <a:pPr indent="539750" algn="just"/>
            <a:r>
              <a:rPr lang="ru-RU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GPT</a:t>
            </a:r>
            <a:r>
              <a:rPr lang="ru-R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(Generative </a:t>
            </a:r>
            <a:r>
              <a:rPr lang="ru-R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Pretrained</a:t>
            </a:r>
            <a:r>
              <a:rPr lang="ru-R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Transformer</a:t>
            </a:r>
            <a:r>
              <a:rPr lang="ru-R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- генеративный </a:t>
            </a:r>
            <a:r>
              <a:rPr lang="ru-R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предобученный</a:t>
            </a:r>
            <a:r>
              <a:rPr lang="ru-R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трансформер - архитектура глубоких нейронных сетей - предназначен для обработки последовательностей, которые чаще всего используется в больших языковых моделях. 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4A123866-9D16-FE5B-737C-2364E96A3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803677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61C51E9-0F10-46DC-8A0D-30EBD206DBDF}"/>
              </a:ext>
            </a:extLst>
          </p:cNvPr>
          <p:cNvSpPr/>
          <p:nvPr/>
        </p:nvSpPr>
        <p:spPr>
          <a:xfrm>
            <a:off x="412376" y="215075"/>
            <a:ext cx="11367247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/>
            <a:r>
              <a:rPr lang="ru-RU" sz="3000" dirty="0">
                <a:latin typeface="Times New Roman" panose="02020603050405020304" pitchFamily="18" charset="0"/>
                <a:ea typeface="Calibri" panose="020F0502020204030204" pitchFamily="34" charset="0"/>
              </a:rPr>
              <a:t>Чтобы представить себе, что такое гигантская искусственная нейронная сеть, можно посмотреть на эволюцию размерности и числа параметров, которые существуют у современных больших языковых моделей. 	</a:t>
            </a:r>
          </a:p>
          <a:p>
            <a:pPr indent="444500" algn="just"/>
            <a:r>
              <a:rPr lang="ru-RU" sz="3000" dirty="0">
                <a:latin typeface="Times New Roman" panose="02020603050405020304" pitchFamily="18" charset="0"/>
                <a:ea typeface="Calibri" panose="020F0502020204030204" pitchFamily="34" charset="0"/>
              </a:rPr>
              <a:t>Параметры, в данном случае это - </a:t>
            </a:r>
            <a:r>
              <a:rPr lang="ru-RU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веса</a:t>
            </a:r>
            <a:r>
              <a:rPr lang="ru-RU" sz="3000" dirty="0">
                <a:latin typeface="Times New Roman" panose="02020603050405020304" pitchFamily="18" charset="0"/>
                <a:ea typeface="Calibri" panose="020F0502020204030204" pitchFamily="34" charset="0"/>
              </a:rPr>
              <a:t> в искусственной нейронной сети контактов между элементами, настраиваются путем обучения.  </a:t>
            </a:r>
          </a:p>
          <a:p>
            <a:pPr indent="444500" algn="just"/>
            <a:r>
              <a:rPr lang="ru-RU" sz="3000" dirty="0">
                <a:latin typeface="Times New Roman" panose="02020603050405020304" pitchFamily="18" charset="0"/>
                <a:ea typeface="Calibri" panose="020F0502020204030204" pitchFamily="34" charset="0"/>
              </a:rPr>
              <a:t>Большие языковые модели, которые используются для генерации текста, становятся все более </a:t>
            </a:r>
            <a:r>
              <a:rPr lang="ru-RU" sz="3000" b="1" dirty="0">
                <a:latin typeface="Times New Roman" panose="02020603050405020304" pitchFamily="18" charset="0"/>
                <a:ea typeface="Calibri" panose="020F0502020204030204" pitchFamily="34" charset="0"/>
              </a:rPr>
              <a:t>похожи</a:t>
            </a:r>
            <a:r>
              <a:rPr lang="ru-RU" sz="3000" dirty="0">
                <a:latin typeface="Times New Roman" panose="02020603050405020304" pitchFamily="18" charset="0"/>
                <a:ea typeface="Calibri" panose="020F0502020204030204" pitchFamily="34" charset="0"/>
              </a:rPr>
              <a:t> на человеческий язык. И поэтому многие люди, и здесь даже среди специалистов нет консенсуса, и многие специалисты говорят, что видят в этих системах уже </a:t>
            </a:r>
            <a:r>
              <a:rPr lang="ru-RU" sz="3000" b="1" dirty="0">
                <a:solidFill>
                  <a:srgbClr val="646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проблески</a:t>
            </a:r>
            <a:r>
              <a:rPr lang="ru-RU" sz="3000" dirty="0">
                <a:latin typeface="Times New Roman" panose="02020603050405020304" pitchFamily="18" charset="0"/>
                <a:ea typeface="Calibri" panose="020F0502020204030204" pitchFamily="34" charset="0"/>
              </a:rPr>
              <a:t> человекоподобного </a:t>
            </a:r>
            <a:r>
              <a:rPr lang="ru-RU" sz="30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интеллекта</a:t>
            </a:r>
            <a:r>
              <a:rPr lang="ru-RU" sz="3000" dirty="0">
                <a:latin typeface="Times New Roman" panose="02020603050405020304" pitchFamily="18" charset="0"/>
                <a:ea typeface="Calibri" panose="020F0502020204030204" pitchFamily="34" charset="0"/>
              </a:rPr>
              <a:t>, а некоторые считают и </a:t>
            </a:r>
            <a:r>
              <a:rPr lang="ru-RU" sz="30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сознание</a:t>
            </a:r>
            <a:r>
              <a:rPr lang="ru-RU" sz="3000" dirty="0"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ru-RU" sz="3000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FDB7433-B5E3-79DD-DF79-2F905AFA0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316435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2423FE0-E75C-49C0-89D5-19C8ACEE1A95}"/>
              </a:ext>
            </a:extLst>
          </p:cNvPr>
          <p:cNvSpPr/>
          <p:nvPr/>
        </p:nvSpPr>
        <p:spPr>
          <a:xfrm>
            <a:off x="959222" y="118113"/>
            <a:ext cx="95922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ГЛУБОКОЕ ОБУЧЕНИЕ </a:t>
            </a:r>
            <a:r>
              <a:rPr lang="ru-RU" sz="20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DEEP LEARNING</a:t>
            </a:r>
            <a:r>
              <a:rPr lang="ru-RU" sz="20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ru-RU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D619664F-2B6A-4339-9727-BEB092FF4DF7}"/>
              </a:ext>
            </a:extLst>
          </p:cNvPr>
          <p:cNvSpPr/>
          <p:nvPr/>
        </p:nvSpPr>
        <p:spPr>
          <a:xfrm>
            <a:off x="288024" y="709090"/>
            <a:ext cx="5529302" cy="5149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ru-RU" sz="32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GPT-3</a:t>
            </a:r>
            <a:r>
              <a:rPr lang="en-US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200" b="1" dirty="0">
              <a:solidFill>
                <a:srgbClr val="CC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17,5 миллиардов параметров</a:t>
            </a:r>
          </a:p>
          <a:p>
            <a:pPr>
              <a:lnSpc>
                <a:spcPct val="130000"/>
              </a:lnSpc>
            </a:pPr>
            <a:r>
              <a:rPr lang="ru-RU" sz="32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GPT</a:t>
            </a:r>
            <a:r>
              <a:rPr lang="en-US" sz="32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ru-RU" sz="32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200" b="1" dirty="0">
              <a:solidFill>
                <a:srgbClr val="CC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1,76 триллиона параметров </a:t>
            </a:r>
          </a:p>
          <a:p>
            <a:pPr>
              <a:lnSpc>
                <a:spcPct val="130000"/>
              </a:lnSpc>
            </a:pPr>
            <a:r>
              <a:rPr lang="ru-RU" sz="3200" b="1" dirty="0" err="1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WuDao</a:t>
            </a:r>
            <a:r>
              <a:rPr lang="ru-RU" sz="32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2.0</a:t>
            </a:r>
            <a:r>
              <a:rPr lang="ru-RU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200" b="1" dirty="0">
              <a:solidFill>
                <a:srgbClr val="CC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1,76 триллиона параметров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30000"/>
              </a:lnSpc>
            </a:pPr>
            <a:r>
              <a:rPr lang="ru-RU" sz="32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GPT-5</a:t>
            </a:r>
            <a:r>
              <a:rPr lang="en-US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30000"/>
              </a:lnSpc>
            </a:pPr>
            <a:r>
              <a:rPr lang="ru-RU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17,5 триллиона параметров</a:t>
            </a:r>
            <a:r>
              <a:rPr lang="ru-RU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2FEE772-E353-4C0A-96B3-5D3A35F53B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4677" y="2445564"/>
            <a:ext cx="6041836" cy="35249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1AA49-45B0-4757-988D-54233C5C2DE7}"/>
              </a:ext>
            </a:extLst>
          </p:cNvPr>
          <p:cNvSpPr txBox="1"/>
          <p:nvPr/>
        </p:nvSpPr>
        <p:spPr>
          <a:xfrm>
            <a:off x="6044677" y="1272988"/>
            <a:ext cx="5947026" cy="1055608"/>
          </a:xfrm>
          <a:prstGeom prst="round2DiagRect">
            <a:avLst/>
          </a:prstGeom>
          <a:solidFill>
            <a:srgbClr val="FBDE97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 где нейрохирург для этой сети?</a:t>
            </a:r>
          </a:p>
          <a:p>
            <a:pPr algn="ctr"/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Или она не ломается?</a:t>
            </a:r>
          </a:p>
        </p:txBody>
      </p:sp>
      <p:sp>
        <p:nvSpPr>
          <p:cNvPr id="8" name="Номер слайда 7">
            <a:extLst>
              <a:ext uri="{FF2B5EF4-FFF2-40B4-BE49-F238E27FC236}">
                <a16:creationId xmlns:a16="http://schemas.microsoft.com/office/drawing/2014/main" id="{AA198981-E208-EB29-BC35-E5FC1C466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098744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Номер слайда 2">
            <a:extLst>
              <a:ext uri="{FF2B5EF4-FFF2-40B4-BE49-F238E27FC236}">
                <a16:creationId xmlns:a16="http://schemas.microsoft.com/office/drawing/2014/main" id="{C08A6E33-49DE-06F0-B3F5-2F2DE0527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75</a:t>
            </a:fld>
            <a:endParaRPr lang="zh-CN" altLang="en-US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87CF5FD-CA0E-4B79-7161-C7C7C7DB4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360" y="449580"/>
            <a:ext cx="9762309" cy="568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21874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4513071-2462-4A6D-BC8E-E779269DE175}"/>
              </a:ext>
            </a:extLst>
          </p:cNvPr>
          <p:cNvSpPr/>
          <p:nvPr/>
        </p:nvSpPr>
        <p:spPr>
          <a:xfrm>
            <a:off x="614082" y="668072"/>
            <a:ext cx="1096383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4500" algn="just"/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В последние месяцы эта проблема становится еще актуальнее в связи с появлением </a:t>
            </a:r>
            <a:r>
              <a:rPr lang="ru-RU" sz="3200" b="1" dirty="0">
                <a:solidFill>
                  <a:srgbClr val="646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мультимодальных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больших языковых моделей, которые добавляют к </a:t>
            </a:r>
            <a:r>
              <a:rPr lang="ru-RU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языку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обработку </a:t>
            </a:r>
            <a:r>
              <a:rPr lang="ru-RU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изображений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и звука, а иногда и </a:t>
            </a:r>
            <a:r>
              <a:rPr lang="ru-RU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управление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физическим или виртуальным телом. </a:t>
            </a:r>
          </a:p>
          <a:p>
            <a:pPr indent="444500" algn="just"/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Поскольку человеческое сознание по своей природе мультимодально (</a:t>
            </a:r>
            <a:r>
              <a:rPr lang="ru-RU" sz="3200" i="1" dirty="0">
                <a:latin typeface="Times New Roman" panose="02020603050405020304" pitchFamily="18" charset="0"/>
                <a:ea typeface="Calibri" panose="020F0502020204030204" pitchFamily="34" charset="0"/>
              </a:rPr>
              <a:t>смешанное, комбинированное</a:t>
            </a:r>
            <a:r>
              <a:rPr lang="ru-RU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) и связано с активными действиями, эти расширенные системы больших языковых моделей более перспективны в качестве кандидатов на возможное человеческое сознание. Как на это смотреть? </a:t>
            </a:r>
            <a:endParaRPr lang="ru-RU" sz="3200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A8708706-6AEA-C6E8-1F17-D105CD719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523008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53E9B7B-A346-4AD0-9C34-B9C69C846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7463" y="219782"/>
            <a:ext cx="7285744" cy="4088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BCE39C-4883-4D91-8CCB-347640329C2C}"/>
              </a:ext>
            </a:extLst>
          </p:cNvPr>
          <p:cNvSpPr txBox="1"/>
          <p:nvPr/>
        </p:nvSpPr>
        <p:spPr>
          <a:xfrm>
            <a:off x="168793" y="1109892"/>
            <a:ext cx="456867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357188"/>
            <a:r>
              <a:rPr lang="ru-RU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Роджер Пенроуз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лауреат Нобелевской премии по физике, услышав эту дискуссию (</a:t>
            </a:r>
            <a:r>
              <a:rPr lang="ru-RU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сознание нейросети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 написал книгу, которую назвал </a:t>
            </a:r>
          </a:p>
          <a:p>
            <a:r>
              <a:rPr lang="ru-RU" sz="26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Новый ум короля</a:t>
            </a:r>
            <a:r>
              <a:rPr lang="ru-RU" sz="26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r>
              <a:rPr lang="ru-RU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5FC2DFA-5F37-7C32-884F-30B94FC08C9F}"/>
              </a:ext>
            </a:extLst>
          </p:cNvPr>
          <p:cNvSpPr txBox="1"/>
          <p:nvPr/>
        </p:nvSpPr>
        <p:spPr>
          <a:xfrm>
            <a:off x="458224" y="4424396"/>
            <a:ext cx="1127555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4445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Его главный тезис заключается в том, что проявление сознательной деятельности мозга может быть объяснено в </a:t>
            </a:r>
            <a:r>
              <a:rPr kumimoji="0" lang="ru-RU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вычислительных терминах,</a:t>
            </a:r>
            <a:r>
              <a: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а это значит, что модели, такие как компьютерные, в том числе искусственные нейронные сети, </a:t>
            </a:r>
            <a:r>
              <a:rPr kumimoji="0" lang="ru-RU" sz="2800" b="1" i="0" u="none" strike="noStrike" kern="1200" cap="none" spc="0" normalizeH="0" baseline="0" noProof="0" dirty="0">
                <a:ln>
                  <a:noFill/>
                </a:ln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не могут обладать сознанием</a:t>
            </a:r>
            <a:r>
              <a: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0859A472-C197-6C33-86F7-0802EA260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23CBB-0486-4462-986C-6582C1AFEA18}" type="slidenum">
              <a:rPr lang="zh-CN" altLang="en-US" smtClean="0"/>
              <a:pPr/>
              <a:t>77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882167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0D86467-82AE-E43F-58AE-2B73F1157D7F}"/>
              </a:ext>
            </a:extLst>
          </p:cNvPr>
          <p:cNvSpPr txBox="1"/>
          <p:nvPr/>
        </p:nvSpPr>
        <p:spPr>
          <a:xfrm>
            <a:off x="1135603" y="388858"/>
            <a:ext cx="10629677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40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Вывод </a:t>
            </a:r>
          </a:p>
          <a:p>
            <a:pPr algn="ctr"/>
            <a:endParaRPr lang="ru-RU" sz="2800" b="1" dirty="0">
              <a:solidFill>
                <a:schemeClr val="accent3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44500" algn="just"/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Проблема </a:t>
            </a:r>
            <a:r>
              <a:rPr lang="ru-RU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сильного искусственного интеллекта</a:t>
            </a: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требует создания </a:t>
            </a:r>
            <a:r>
              <a:rPr lang="ru-RU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принципиально новых компьютерных технологий</a:t>
            </a:r>
            <a:r>
              <a:rPr lang="ru-RU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которые в настоящее время находятся в зачаточном состоянии и в ближайшее время вряд ли смогут обеспечить революционный прорыв. </a:t>
            </a:r>
          </a:p>
        </p:txBody>
      </p:sp>
      <p:sp>
        <p:nvSpPr>
          <p:cNvPr id="2" name="Номер слайда 6">
            <a:extLst>
              <a:ext uri="{FF2B5EF4-FFF2-40B4-BE49-F238E27FC236}">
                <a16:creationId xmlns:a16="http://schemas.microsoft.com/office/drawing/2014/main" id="{87B7E94D-8E9F-A5EA-318B-8D1EE1E8D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3788" y="6356350"/>
            <a:ext cx="450011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78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62446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E8BC85-90FB-A903-C1C0-5ADF7EDC2408}"/>
              </a:ext>
            </a:extLst>
          </p:cNvPr>
          <p:cNvSpPr txBox="1"/>
          <p:nvPr/>
        </p:nvSpPr>
        <p:spPr>
          <a:xfrm>
            <a:off x="714103" y="603683"/>
            <a:ext cx="7297783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44500"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Гениальные опыты 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Сеченова Иван Михайлович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(физиолог, книга «Рефлексы головного мозга», 1866 г.), 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Павлова Ивана Петровича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(физиолог, Лауреат Нобелевской премии доказал, что вся  совокупность физиологических рефлексов делиться на условные и безусловные – 1920 г.) по изучению  рефлексов головного мозга как </a:t>
            </a:r>
            <a:r>
              <a:rPr lang="ru-RU" sz="28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интеллектуальную</a:t>
            </a:r>
            <a:r>
              <a:rPr lang="ru-RU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деятельность,   убедились в том, что существуют рефлексы головного мозга, то есть в головном мозге есть определенные структуры, которые могут тормозить какой-то рефлекс. 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B5B17CF-9D47-6A20-B5F2-AC5323E279C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46209" y="673871"/>
            <a:ext cx="2112565" cy="265886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1BA9321-9229-EAFA-5892-AF472C13EC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2491" y="3038643"/>
            <a:ext cx="2010191" cy="28319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338E80-DDEA-6BEE-B9B6-F4D8FA0686E0}"/>
              </a:ext>
            </a:extLst>
          </p:cNvPr>
          <p:cNvSpPr txBox="1"/>
          <p:nvPr/>
        </p:nvSpPr>
        <p:spPr>
          <a:xfrm>
            <a:off x="2778711" y="120523"/>
            <a:ext cx="7628877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ФИЗИОЛОГИ И ИСКУСТВЕННЫЙ ИНТЕЛЛЕКТ</a:t>
            </a:r>
          </a:p>
        </p:txBody>
      </p:sp>
      <p:sp>
        <p:nvSpPr>
          <p:cNvPr id="5" name="Номер слайда 6">
            <a:extLst>
              <a:ext uri="{FF2B5EF4-FFF2-40B4-BE49-F238E27FC236}">
                <a16:creationId xmlns:a16="http://schemas.microsoft.com/office/drawing/2014/main" id="{2BE10B50-6E06-20AA-20C7-CF8C3BDAE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671" y="6297549"/>
            <a:ext cx="450011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79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64368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194CE2-ABBA-F25E-88A9-2A5FCA793EEE}"/>
              </a:ext>
            </a:extLst>
          </p:cNvPr>
          <p:cNvSpPr txBox="1"/>
          <p:nvPr/>
        </p:nvSpPr>
        <p:spPr>
          <a:xfrm>
            <a:off x="566057" y="749553"/>
            <a:ext cx="1145177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57188"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Это был большой   переворот в науке, особенно после того, как  открылась возможность изучать процессы, которые происходят в головном мозге и которые могут быть связаны с </a:t>
            </a:r>
            <a:r>
              <a:rPr lang="ru-RU" sz="2800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интеллектуальной</a:t>
            </a:r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деятельностью. </a:t>
            </a:r>
          </a:p>
          <a:p>
            <a:pPr indent="357188" algn="just"/>
            <a:r>
              <a:rPr lang="ru-RU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Павлов И.П. сформулировал утверждение, что все-таки интеллектуальная деятельность свойственна исключительно человеку.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42A17D-4804-AA20-5E09-41AD02FED050}"/>
              </a:ext>
            </a:extLst>
          </p:cNvPr>
          <p:cNvSpPr txBox="1"/>
          <p:nvPr/>
        </p:nvSpPr>
        <p:spPr>
          <a:xfrm>
            <a:off x="2533836" y="4384693"/>
            <a:ext cx="920108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44500" algn="just"/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 наконец исследования </a:t>
            </a:r>
            <a:r>
              <a:rPr lang="ru-RU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Петра Кузьмича Анохина</a:t>
            </a:r>
            <a:r>
              <a:rPr lang="ru-RU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вылились в формирование теории функциональных систем</a:t>
            </a:r>
            <a:r>
              <a:rPr lang="ru-RU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ru-RU" sz="28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модель, описывающую структуру поведения</a:t>
            </a:r>
            <a:r>
              <a:rPr lang="ru-RU" sz="2800" b="1" dirty="0">
                <a:solidFill>
                  <a:schemeClr val="accent3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(1939 г.)</a:t>
            </a:r>
            <a:endParaRPr lang="ru-RU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7A9C970F-B892-41CA-A84D-EDCBB1E106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693" y="3427209"/>
            <a:ext cx="1855416" cy="259758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43F9E28-9192-4229-4B21-1206D4BECCC1}"/>
              </a:ext>
            </a:extLst>
          </p:cNvPr>
          <p:cNvSpPr txBox="1"/>
          <p:nvPr/>
        </p:nvSpPr>
        <p:spPr>
          <a:xfrm>
            <a:off x="838201" y="5984587"/>
            <a:ext cx="1695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(1898-1974)</a:t>
            </a:r>
          </a:p>
        </p:txBody>
      </p:sp>
      <p:sp>
        <p:nvSpPr>
          <p:cNvPr id="4" name="Номер слайда 6">
            <a:extLst>
              <a:ext uri="{FF2B5EF4-FFF2-40B4-BE49-F238E27FC236}">
                <a16:creationId xmlns:a16="http://schemas.microsoft.com/office/drawing/2014/main" id="{AA752559-59D5-4161-E2F4-D7192E82B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3788" y="6356350"/>
            <a:ext cx="450011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80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3B22CD-346C-0C0D-0DD2-32AC6F7A5A0C}"/>
              </a:ext>
            </a:extLst>
          </p:cNvPr>
          <p:cNvSpPr txBox="1"/>
          <p:nvPr/>
        </p:nvSpPr>
        <p:spPr>
          <a:xfrm>
            <a:off x="2761294" y="225140"/>
            <a:ext cx="7628877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ru-RU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ФИЗИОЛОГИ И ИСКУСТВЕННЫЙ ИНТЕЛЛЕКТ</a:t>
            </a:r>
          </a:p>
        </p:txBody>
      </p:sp>
    </p:spTree>
    <p:extLst>
      <p:ext uri="{BB962C8B-B14F-4D97-AF65-F5344CB8AC3E}">
        <p14:creationId xmlns:p14="http://schemas.microsoft.com/office/powerpoint/2010/main" val="116286845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12DC349-4045-9C97-E968-9D914A1652C0}"/>
              </a:ext>
            </a:extLst>
          </p:cNvPr>
          <p:cNvSpPr txBox="1"/>
          <p:nvPr/>
        </p:nvSpPr>
        <p:spPr>
          <a:xfrm>
            <a:off x="870856" y="1177226"/>
            <a:ext cx="981456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57188" algn="just"/>
            <a:r>
              <a:rPr lang="ru-RU" sz="3600" b="0" i="0" dirty="0">
                <a:solidFill>
                  <a:srgbClr val="0F0F0F"/>
                </a:solidFill>
                <a:effectLst/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В целом теория функциональных систем является достаточно эффективной попыткой разносторонне и целостно представить </a:t>
            </a:r>
            <a:r>
              <a:rPr lang="ru-RU" sz="3600" b="1" i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поведенческий акт </a:t>
            </a:r>
            <a:r>
              <a:rPr lang="ru-RU" sz="3600" b="0" i="0" dirty="0">
                <a:solidFill>
                  <a:srgbClr val="0F0F0F"/>
                </a:solidFill>
                <a:effectLst/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в совокупности физиологических механизмов, обеспечивающих поэтапное его развертывание от начального к конечному моменту.</a:t>
            </a:r>
            <a:endParaRPr lang="ru-RU" sz="3600" dirty="0">
              <a:latin typeface="Times New Roman" panose="02020603050405020304" pitchFamily="18" charset="0"/>
              <a:ea typeface="Adobe Fangsong Std R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3" name="Номер слайда 6">
            <a:extLst>
              <a:ext uri="{FF2B5EF4-FFF2-40B4-BE49-F238E27FC236}">
                <a16:creationId xmlns:a16="http://schemas.microsoft.com/office/drawing/2014/main" id="{93209D70-8C18-C163-30FC-CB31D6B5C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9914" y="6373767"/>
            <a:ext cx="450011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81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7648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6996BFC3-7FE3-8DF4-7BFF-5E8BC40E3A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425" r="2197" b="2190"/>
          <a:stretch/>
        </p:blipFill>
        <p:spPr>
          <a:xfrm>
            <a:off x="4075611" y="2438400"/>
            <a:ext cx="7942218" cy="37969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236ECA-F247-7F63-0557-42FEE58A2EB8}"/>
              </a:ext>
            </a:extLst>
          </p:cNvPr>
          <p:cNvSpPr txBox="1"/>
          <p:nvPr/>
        </p:nvSpPr>
        <p:spPr>
          <a:xfrm>
            <a:off x="3666308" y="27162"/>
            <a:ext cx="8351521" cy="2411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8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Модель функциональной системы Анохина П.К</a:t>
            </a:r>
            <a:r>
              <a:rPr lang="ru-RU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indent="357188">
              <a:lnSpc>
                <a:spcPct val="120000"/>
              </a:lnSpc>
              <a:spcBef>
                <a:spcPts val="1200"/>
              </a:spcBef>
            </a:pPr>
            <a:r>
              <a:rPr lang="ru-RU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Под результатом системы П.К. Анохин понимал полезный приспособительный эффект во взаимодействии «организм - среда», достигаемый при реализации системы.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0F566C-4E78-7438-BD50-80367F39EF8E}"/>
              </a:ext>
            </a:extLst>
          </p:cNvPr>
          <p:cNvSpPr txBox="1"/>
          <p:nvPr/>
        </p:nvSpPr>
        <p:spPr>
          <a:xfrm>
            <a:off x="174171" y="603211"/>
            <a:ext cx="3622766" cy="5943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69875" indent="-269875">
              <a:lnSpc>
                <a:spcPct val="110000"/>
              </a:lnSpc>
            </a:pPr>
            <a:r>
              <a:rPr lang="ru-RU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Фактор организующий функциональную систему - приспособительный результат.</a:t>
            </a:r>
          </a:p>
          <a:p>
            <a:pPr marL="269875" indent="-269875">
              <a:lnSpc>
                <a:spcPct val="110000"/>
              </a:lnSpc>
            </a:pPr>
            <a:r>
              <a:rPr lang="ru-RU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Система всегда работает с обратной связью.</a:t>
            </a:r>
          </a:p>
          <a:p>
            <a:pPr marL="269875" indent="-269875">
              <a:lnSpc>
                <a:spcPct val="110000"/>
              </a:lnSpc>
            </a:pPr>
            <a:r>
              <a:rPr lang="ru-RU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Результат всегда сравнивается с образом результата, который возникает в коре больших полушарий.</a:t>
            </a:r>
          </a:p>
          <a:p>
            <a:pPr marL="269875" indent="-269875">
              <a:lnSpc>
                <a:spcPct val="105000"/>
              </a:lnSpc>
            </a:pPr>
            <a:r>
              <a:rPr lang="ru-RU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Образ (акцептор) результата действия - важнейшая составная часть любой функциональной системы.</a:t>
            </a:r>
          </a:p>
        </p:txBody>
      </p:sp>
      <p:sp>
        <p:nvSpPr>
          <p:cNvPr id="2" name="Номер слайда 6">
            <a:extLst>
              <a:ext uri="{FF2B5EF4-FFF2-40B4-BE49-F238E27FC236}">
                <a16:creationId xmlns:a16="http://schemas.microsoft.com/office/drawing/2014/main" id="{F5A06672-145E-6D5E-61AE-1946F8A6A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9914" y="6373767"/>
            <a:ext cx="450011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82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78309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Стрелка: вправо 12">
            <a:extLst>
              <a:ext uri="{FF2B5EF4-FFF2-40B4-BE49-F238E27FC236}">
                <a16:creationId xmlns:a16="http://schemas.microsoft.com/office/drawing/2014/main" id="{F1E585EE-5FB2-F2F0-0A27-42E2D297D4DA}"/>
              </a:ext>
            </a:extLst>
          </p:cNvPr>
          <p:cNvSpPr/>
          <p:nvPr/>
        </p:nvSpPr>
        <p:spPr>
          <a:xfrm>
            <a:off x="9090733" y="3474719"/>
            <a:ext cx="45719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Стрелка: вправо 13">
            <a:extLst>
              <a:ext uri="{FF2B5EF4-FFF2-40B4-BE49-F238E27FC236}">
                <a16:creationId xmlns:a16="http://schemas.microsoft.com/office/drawing/2014/main" id="{70EF4B2A-1DA6-F203-AA41-FE85F0E7E83B}"/>
              </a:ext>
            </a:extLst>
          </p:cNvPr>
          <p:cNvSpPr/>
          <p:nvPr/>
        </p:nvSpPr>
        <p:spPr>
          <a:xfrm>
            <a:off x="9499847" y="3429000"/>
            <a:ext cx="383291" cy="218392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6042D5C-FFCC-9684-A822-7B089E72F0E0}"/>
              </a:ext>
            </a:extLst>
          </p:cNvPr>
          <p:cNvSpPr txBox="1"/>
          <p:nvPr/>
        </p:nvSpPr>
        <p:spPr>
          <a:xfrm>
            <a:off x="2994883" y="540681"/>
            <a:ext cx="5317724" cy="58477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ru-RU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Искусственный интеллект</a:t>
            </a:r>
          </a:p>
        </p:txBody>
      </p: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653E49FA-2063-1C1A-7E27-274E7E4F5177}"/>
              </a:ext>
            </a:extLst>
          </p:cNvPr>
          <p:cNvGrpSpPr/>
          <p:nvPr/>
        </p:nvGrpSpPr>
        <p:grpSpPr>
          <a:xfrm>
            <a:off x="927297" y="1813539"/>
            <a:ext cx="10588983" cy="3102746"/>
            <a:chOff x="1057925" y="2170590"/>
            <a:chExt cx="10588983" cy="3102746"/>
          </a:xfrm>
        </p:grpSpPr>
        <p:sp>
          <p:nvSpPr>
            <p:cNvPr id="2" name="Прямоугольник 1">
              <a:extLst>
                <a:ext uri="{FF2B5EF4-FFF2-40B4-BE49-F238E27FC236}">
                  <a16:creationId xmlns:a16="http://schemas.microsoft.com/office/drawing/2014/main" id="{3B287E3F-9505-7446-F231-3DB4200EAC6A}"/>
                </a:ext>
              </a:extLst>
            </p:cNvPr>
            <p:cNvSpPr/>
            <p:nvPr/>
          </p:nvSpPr>
          <p:spPr>
            <a:xfrm>
              <a:off x="4015667" y="2170590"/>
              <a:ext cx="2902997" cy="9144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3" name="Прямоугольник 2">
              <a:extLst>
                <a:ext uri="{FF2B5EF4-FFF2-40B4-BE49-F238E27FC236}">
                  <a16:creationId xmlns:a16="http://schemas.microsoft.com/office/drawing/2014/main" id="{2C6FFE25-702E-5988-347F-BE684F67780B}"/>
                </a:ext>
              </a:extLst>
            </p:cNvPr>
            <p:cNvSpPr/>
            <p:nvPr/>
          </p:nvSpPr>
          <p:spPr>
            <a:xfrm>
              <a:off x="4083727" y="4048218"/>
              <a:ext cx="2902997" cy="9144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Данные от рецепторов (датчики)</a:t>
              </a:r>
            </a:p>
          </p:txBody>
        </p:sp>
        <p:sp>
          <p:nvSpPr>
            <p:cNvPr id="4" name="Овал 3">
              <a:extLst>
                <a:ext uri="{FF2B5EF4-FFF2-40B4-BE49-F238E27FC236}">
                  <a16:creationId xmlns:a16="http://schemas.microsoft.com/office/drawing/2014/main" id="{7355893F-3A40-40F0-7383-0309BCCA7F30}"/>
                </a:ext>
              </a:extLst>
            </p:cNvPr>
            <p:cNvSpPr/>
            <p:nvPr/>
          </p:nvSpPr>
          <p:spPr>
            <a:xfrm>
              <a:off x="8016682" y="2753297"/>
              <a:ext cx="1494921" cy="1381478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 sz="2400" b="1" dirty="0">
                  <a:latin typeface="Arial Narrow" panose="020B0606020202030204" pitchFamily="34" charset="0"/>
                </a:rPr>
                <a:t>Ре-</a:t>
              </a:r>
            </a:p>
            <a:p>
              <a:pPr algn="ctr"/>
              <a:r>
                <a:rPr lang="ru-RU" sz="2400" b="1" dirty="0" err="1">
                  <a:latin typeface="Arial Narrow" panose="020B0606020202030204" pitchFamily="34" charset="0"/>
                </a:rPr>
                <a:t>зуль</a:t>
              </a:r>
              <a:r>
                <a:rPr lang="ru-RU" sz="2400" b="1" dirty="0">
                  <a:latin typeface="Arial Narrow" panose="020B0606020202030204" pitchFamily="34" charset="0"/>
                </a:rPr>
                <a:t>-</a:t>
              </a:r>
            </a:p>
            <a:p>
              <a:pPr algn="ctr"/>
              <a:r>
                <a:rPr lang="ru-RU" sz="2400" b="1" dirty="0">
                  <a:latin typeface="Arial Narrow" panose="020B0606020202030204" pitchFamily="34" charset="0"/>
                </a:rPr>
                <a:t>тат</a:t>
              </a:r>
            </a:p>
          </p:txBody>
        </p:sp>
        <p:sp>
          <p:nvSpPr>
            <p:cNvPr id="5" name="Ромб 4">
              <a:extLst>
                <a:ext uri="{FF2B5EF4-FFF2-40B4-BE49-F238E27FC236}">
                  <a16:creationId xmlns:a16="http://schemas.microsoft.com/office/drawing/2014/main" id="{E33DE7BB-4A62-6144-D132-AF6B52E71C88}"/>
                </a:ext>
              </a:extLst>
            </p:cNvPr>
            <p:cNvSpPr/>
            <p:nvPr/>
          </p:nvSpPr>
          <p:spPr>
            <a:xfrm>
              <a:off x="9883138" y="2681462"/>
              <a:ext cx="1763770" cy="1688074"/>
            </a:xfrm>
            <a:prstGeom prst="diamond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 sz="1600" b="1" dirty="0">
                  <a:solidFill>
                    <a:srgbClr val="64620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Поль-зова-</a:t>
              </a:r>
              <a:r>
                <a:rPr lang="ru-RU" sz="1600" b="1" dirty="0" err="1">
                  <a:solidFill>
                    <a:srgbClr val="64620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тель</a:t>
              </a:r>
              <a:endParaRPr lang="ru-RU" sz="1600" b="1" dirty="0">
                <a:solidFill>
                  <a:srgbClr val="646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" name="Стрелка: вправо 5">
              <a:extLst>
                <a:ext uri="{FF2B5EF4-FFF2-40B4-BE49-F238E27FC236}">
                  <a16:creationId xmlns:a16="http://schemas.microsoft.com/office/drawing/2014/main" id="{0E4B85CF-923D-8A64-E964-FBEB0C247ECB}"/>
                </a:ext>
              </a:extLst>
            </p:cNvPr>
            <p:cNvSpPr/>
            <p:nvPr/>
          </p:nvSpPr>
          <p:spPr>
            <a:xfrm>
              <a:off x="1057925" y="2753297"/>
              <a:ext cx="2217787" cy="1263849"/>
            </a:xfrm>
            <a:prstGeom prst="rightArrow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ru-RU" b="1" dirty="0">
                  <a:solidFill>
                    <a:schemeClr val="accent2">
                      <a:lumMod val="7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Мотивация от пользователя</a:t>
              </a:r>
            </a:p>
          </p:txBody>
        </p:sp>
        <p:sp>
          <p:nvSpPr>
            <p:cNvPr id="7" name="Стрелка: вниз 6">
              <a:extLst>
                <a:ext uri="{FF2B5EF4-FFF2-40B4-BE49-F238E27FC236}">
                  <a16:creationId xmlns:a16="http://schemas.microsoft.com/office/drawing/2014/main" id="{F3B364EF-EA44-E9EE-7F67-A0BAD683E366}"/>
                </a:ext>
              </a:extLst>
            </p:cNvPr>
            <p:cNvSpPr/>
            <p:nvPr/>
          </p:nvSpPr>
          <p:spPr>
            <a:xfrm>
              <a:off x="4305670" y="3116062"/>
              <a:ext cx="161129" cy="91440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8" name="Стрелка: вверх 7">
              <a:extLst>
                <a:ext uri="{FF2B5EF4-FFF2-40B4-BE49-F238E27FC236}">
                  <a16:creationId xmlns:a16="http://schemas.microsoft.com/office/drawing/2014/main" id="{A39C3362-161C-85ED-96B4-3CA60E1A44E1}"/>
                </a:ext>
              </a:extLst>
            </p:cNvPr>
            <p:cNvSpPr/>
            <p:nvPr/>
          </p:nvSpPr>
          <p:spPr>
            <a:xfrm>
              <a:off x="4881388" y="3116062"/>
              <a:ext cx="161129" cy="901084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9" name="Стрелка: вниз 8">
              <a:extLst>
                <a:ext uri="{FF2B5EF4-FFF2-40B4-BE49-F238E27FC236}">
                  <a16:creationId xmlns:a16="http://schemas.microsoft.com/office/drawing/2014/main" id="{EEC96F5D-B5C5-43CB-3DC6-2A67A51D32F5}"/>
                </a:ext>
              </a:extLst>
            </p:cNvPr>
            <p:cNvSpPr/>
            <p:nvPr/>
          </p:nvSpPr>
          <p:spPr>
            <a:xfrm>
              <a:off x="5653745" y="3116062"/>
              <a:ext cx="161129" cy="901084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0" name="Стрелка: вверх 9">
              <a:extLst>
                <a:ext uri="{FF2B5EF4-FFF2-40B4-BE49-F238E27FC236}">
                  <a16:creationId xmlns:a16="http://schemas.microsoft.com/office/drawing/2014/main" id="{AC76610E-6432-9CD0-D61D-EBA26BF768F9}"/>
                </a:ext>
              </a:extLst>
            </p:cNvPr>
            <p:cNvSpPr/>
            <p:nvPr/>
          </p:nvSpPr>
          <p:spPr>
            <a:xfrm>
              <a:off x="6296563" y="3116062"/>
              <a:ext cx="161129" cy="901084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1" name="Стрелка: вправо 10">
              <a:extLst>
                <a:ext uri="{FF2B5EF4-FFF2-40B4-BE49-F238E27FC236}">
                  <a16:creationId xmlns:a16="http://schemas.microsoft.com/office/drawing/2014/main" id="{35DA81F5-0C9E-77E8-69D0-9B8955905F3B}"/>
                </a:ext>
              </a:extLst>
            </p:cNvPr>
            <p:cNvSpPr/>
            <p:nvPr/>
          </p:nvSpPr>
          <p:spPr>
            <a:xfrm>
              <a:off x="7008769" y="3283407"/>
              <a:ext cx="1080116" cy="145593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2" name="Стрелка: вправо 11">
              <a:extLst>
                <a:ext uri="{FF2B5EF4-FFF2-40B4-BE49-F238E27FC236}">
                  <a16:creationId xmlns:a16="http://schemas.microsoft.com/office/drawing/2014/main" id="{2B0356CC-FB78-9D77-5202-FC986FF89E3B}"/>
                </a:ext>
              </a:extLst>
            </p:cNvPr>
            <p:cNvSpPr/>
            <p:nvPr/>
          </p:nvSpPr>
          <p:spPr>
            <a:xfrm>
              <a:off x="7043469" y="3735502"/>
              <a:ext cx="1080116" cy="145593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cxnSp>
          <p:nvCxnSpPr>
            <p:cNvPr id="16" name="Прямая соединительная линия 15">
              <a:extLst>
                <a:ext uri="{FF2B5EF4-FFF2-40B4-BE49-F238E27FC236}">
                  <a16:creationId xmlns:a16="http://schemas.microsoft.com/office/drawing/2014/main" id="{05F80D2A-4939-9C27-CF33-FFEA91E5CFDA}"/>
                </a:ext>
              </a:extLst>
            </p:cNvPr>
            <p:cNvCxnSpPr>
              <a:cxnSpLocks/>
              <a:stCxn id="5" idx="2"/>
            </p:cNvCxnSpPr>
            <p:nvPr/>
          </p:nvCxnSpPr>
          <p:spPr>
            <a:xfrm>
              <a:off x="10765023" y="4369536"/>
              <a:ext cx="0" cy="90380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Прямая соединительная линия 17">
              <a:extLst>
                <a:ext uri="{FF2B5EF4-FFF2-40B4-BE49-F238E27FC236}">
                  <a16:creationId xmlns:a16="http://schemas.microsoft.com/office/drawing/2014/main" id="{66E67E3A-9858-2768-07CF-72BF12C09CB0}"/>
                </a:ext>
              </a:extLst>
            </p:cNvPr>
            <p:cNvCxnSpPr>
              <a:cxnSpLocks/>
              <a:endCxn id="20" idx="2"/>
            </p:cNvCxnSpPr>
            <p:nvPr/>
          </p:nvCxnSpPr>
          <p:spPr>
            <a:xfrm flipH="1" flipV="1">
              <a:off x="1961965" y="5179909"/>
              <a:ext cx="8803058" cy="93427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Стрелка: вверх 19">
              <a:extLst>
                <a:ext uri="{FF2B5EF4-FFF2-40B4-BE49-F238E27FC236}">
                  <a16:creationId xmlns:a16="http://schemas.microsoft.com/office/drawing/2014/main" id="{FFBBBB4F-2F79-5563-1178-C9800988B34C}"/>
                </a:ext>
              </a:extLst>
            </p:cNvPr>
            <p:cNvSpPr/>
            <p:nvPr/>
          </p:nvSpPr>
          <p:spPr>
            <a:xfrm>
              <a:off x="1881400" y="3719534"/>
              <a:ext cx="161129" cy="1460375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57151C1-13B0-BCA2-5502-BF9497845C4D}"/>
                </a:ext>
              </a:extLst>
            </p:cNvPr>
            <p:cNvSpPr txBox="1"/>
            <p:nvPr/>
          </p:nvSpPr>
          <p:spPr>
            <a:xfrm>
              <a:off x="3937725" y="2382155"/>
              <a:ext cx="30795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Память – БАЗА ДАННЫХ</a:t>
              </a:r>
            </a:p>
          </p:txBody>
        </p:sp>
      </p:grpSp>
      <p:sp>
        <p:nvSpPr>
          <p:cNvPr id="21" name="Номер слайда 6">
            <a:extLst>
              <a:ext uri="{FF2B5EF4-FFF2-40B4-BE49-F238E27FC236}">
                <a16:creationId xmlns:a16="http://schemas.microsoft.com/office/drawing/2014/main" id="{E874E38C-DE34-3BC1-742E-C082CACB2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6269" y="6286682"/>
            <a:ext cx="450011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83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37288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E4063A-1581-DDB1-33E1-AC9052363588}"/>
              </a:ext>
            </a:extLst>
          </p:cNvPr>
          <p:cNvSpPr txBox="1"/>
          <p:nvPr/>
        </p:nvSpPr>
        <p:spPr>
          <a:xfrm>
            <a:off x="812075" y="583079"/>
            <a:ext cx="11179776" cy="5894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44500" algn="just">
              <a:lnSpc>
                <a:spcPct val="115000"/>
              </a:lnSpc>
              <a:spcAft>
                <a:spcPts val="600"/>
              </a:spcAft>
            </a:pPr>
            <a:r>
              <a:rPr lang="ru-RU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Искусственным интеллектом является только память или база данных, данные от рецепторов и датчиков, то есть - это </a:t>
            </a:r>
            <a:r>
              <a:rPr lang="ru-RU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прошлое</a:t>
            </a:r>
            <a:r>
              <a:rPr lang="ru-RU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и </a:t>
            </a:r>
            <a:r>
              <a:rPr lang="ru-RU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настоящее.</a:t>
            </a:r>
            <a:r>
              <a:rPr lang="ru-RU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indent="444500" algn="just">
              <a:lnSpc>
                <a:spcPct val="115000"/>
              </a:lnSpc>
              <a:spcAft>
                <a:spcPts val="600"/>
              </a:spcAft>
            </a:pPr>
            <a:r>
              <a:rPr lang="ru-RU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То, что происходит в настоящий момент, сравнивается с тем, что было заложено в базе данных. В зависимости от того, какой пользователь какую задачу решает, какова роль мотивации пользователя, он получает определенный результат, который опять же поступает самому пользователю. </a:t>
            </a:r>
          </a:p>
          <a:p>
            <a:pPr indent="444500" algn="just">
              <a:lnSpc>
                <a:spcPct val="115000"/>
              </a:lnSpc>
              <a:spcAft>
                <a:spcPts val="600"/>
              </a:spcAft>
            </a:pPr>
            <a:r>
              <a:rPr lang="ru-RU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Имеется 2 блока:   это собственно искусственный интеллект и пользователь, который использует искусственный интеллект в работе. </a:t>
            </a:r>
          </a:p>
          <a:p>
            <a:pPr indent="444500" algn="just">
              <a:lnSpc>
                <a:spcPct val="115000"/>
              </a:lnSpc>
              <a:spcAft>
                <a:spcPts val="600"/>
              </a:spcAft>
            </a:pPr>
            <a:r>
              <a:rPr lang="ru-RU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</a:t>
            </a:r>
            <a:r>
              <a:rPr lang="ru-RU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ользователь формирует параметры будущего результата. </a:t>
            </a:r>
          </a:p>
          <a:p>
            <a:pPr indent="444500" algn="just">
              <a:lnSpc>
                <a:spcPct val="115000"/>
              </a:lnSpc>
              <a:spcAft>
                <a:spcPts val="600"/>
              </a:spcAft>
            </a:pPr>
            <a:r>
              <a:rPr lang="ru-RU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</a:t>
            </a:r>
            <a:r>
              <a:rPr lang="ru-RU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ользователь оценивает полученные </a:t>
            </a:r>
            <a:r>
              <a:rPr kumimoji="0" lang="ru-RU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результаты, </a:t>
            </a:r>
            <a:r>
              <a:rPr lang="ru-RU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исходя из своих предпочтений, делает вывод, достигнут или не достигнут желаемый результат. И в зависимости от удовлетворенности результатом пользователь определяет изменения в своем алгоритме или изменения в базе данных. </a:t>
            </a:r>
            <a:endParaRPr lang="ru-RU" sz="1200" dirty="0">
              <a:effectLst/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Номер слайда 6">
            <a:extLst>
              <a:ext uri="{FF2B5EF4-FFF2-40B4-BE49-F238E27FC236}">
                <a16:creationId xmlns:a16="http://schemas.microsoft.com/office/drawing/2014/main" id="{327C50E2-C22B-43F0-6A97-3F4A09734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9914" y="6373767"/>
            <a:ext cx="450011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fld id="{3A223CBB-0486-4462-986C-6582C1AFEA18}" type="slidenum">
              <a:rPr lang="zh-CN" altLang="en-US" b="1" smtClean="0">
                <a:solidFill>
                  <a:schemeClr val="bg1"/>
                </a:solidFill>
              </a:rPr>
              <a:pPr algn="ctr"/>
              <a:t>84</a:t>
            </a:fld>
            <a:endParaRPr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527701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5731EE8D-0799-54BE-34C2-304C8D7FC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720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101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自定义 9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5697"/>
      </a:accent1>
      <a:accent2>
        <a:srgbClr val="1F99A6"/>
      </a:accent2>
      <a:accent3>
        <a:srgbClr val="005697"/>
      </a:accent3>
      <a:accent4>
        <a:srgbClr val="1F99A6"/>
      </a:accent4>
      <a:accent5>
        <a:srgbClr val="005697"/>
      </a:accent5>
      <a:accent6>
        <a:srgbClr val="1F99A6"/>
      </a:accent6>
      <a:hlink>
        <a:srgbClr val="0563C1"/>
      </a:hlink>
      <a:folHlink>
        <a:srgbClr val="954F72"/>
      </a:folHlink>
    </a:clrScheme>
    <a:fontScheme name="Office">
      <a:majorFont>
        <a:latin typeface="Montserrat"/>
        <a:ea typeface=""/>
        <a:cs typeface=""/>
        <a:font script="Jpan" typeface="游ゴシック Light"/>
        <a:font script="Hang" typeface="맑은 고딕"/>
        <a:font script="Hans" typeface="Montserra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Montserrat"/>
        <a:ea typeface=""/>
        <a:cs typeface=""/>
        <a:font script="Jpan" typeface="游ゴシック"/>
        <a:font script="Hang" typeface="맑은 고딕"/>
        <a:font script="Hans" typeface="Montserrat"/>
        <a:font script="Hant" typeface="新細明體"/>
        <a:font script="Arab" typeface="Montserrat"/>
        <a:font script="Hebr" typeface="Montserra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Montserra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Специальное оформление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主题​​">
  <a:themeElements>
    <a:clrScheme name="自定义 9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5697"/>
      </a:accent1>
      <a:accent2>
        <a:srgbClr val="1F99A6"/>
      </a:accent2>
      <a:accent3>
        <a:srgbClr val="005697"/>
      </a:accent3>
      <a:accent4>
        <a:srgbClr val="1F99A6"/>
      </a:accent4>
      <a:accent5>
        <a:srgbClr val="005697"/>
      </a:accent5>
      <a:accent6>
        <a:srgbClr val="1F99A6"/>
      </a:accent6>
      <a:hlink>
        <a:srgbClr val="0563C1"/>
      </a:hlink>
      <a:folHlink>
        <a:srgbClr val="954F72"/>
      </a:folHlink>
    </a:clrScheme>
    <a:fontScheme name="Office">
      <a:majorFont>
        <a:latin typeface="Montserrat"/>
        <a:ea typeface=""/>
        <a:cs typeface=""/>
        <a:font script="Jpan" typeface="游ゴシック Light"/>
        <a:font script="Hang" typeface="맑은 고딕"/>
        <a:font script="Hans" typeface="Montserra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Montserrat"/>
        <a:ea typeface=""/>
        <a:cs typeface=""/>
        <a:font script="Jpan" typeface="游ゴシック"/>
        <a:font script="Hang" typeface="맑은 고딕"/>
        <a:font script="Hans" typeface="Montserrat"/>
        <a:font script="Hant" typeface="新細明體"/>
        <a:font script="Arab" typeface="Montserrat"/>
        <a:font script="Hebr" typeface="Montserra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Montserra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Montserrat"/>
        <a:ea typeface=""/>
        <a:cs typeface=""/>
        <a:font script="Jpan" typeface="游ゴシック Light"/>
        <a:font script="Hang" typeface="맑은 고딕"/>
        <a:font script="Hans" typeface="Montserra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Montserrat"/>
        <a:ea typeface=""/>
        <a:cs typeface=""/>
        <a:font script="Jpan" typeface="游ゴシック"/>
        <a:font script="Hang" typeface="맑은 고딕"/>
        <a:font script="Hans" typeface="Montserrat"/>
        <a:font script="Hant" typeface="新細明體"/>
        <a:font script="Arab" typeface="Montserrat"/>
        <a:font script="Hebr" typeface="Montserra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Montserra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Montserra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Montserrat"/>
        <a:ea typeface=""/>
        <a:cs typeface=""/>
        <a:font script="Jpan" typeface="ＭＳ Ｐゴシック"/>
        <a:font script="Hang" typeface="맑은 고딕"/>
        <a:font script="Hans" typeface="Montserrat"/>
        <a:font script="Hant" typeface="新細明體"/>
        <a:font script="Arab" typeface="Montserrat"/>
        <a:font script="Hebr" typeface="Montserra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Montserra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3327</TotalTime>
  <Words>4213</Words>
  <Application>Microsoft Office PowerPoint</Application>
  <PresentationFormat>Широкоэкранный</PresentationFormat>
  <Paragraphs>440</Paragraphs>
  <Slides>85</Slides>
  <Notes>0</Notes>
  <HiddenSlides>0</HiddenSlides>
  <MMClips>6</MMClips>
  <ScaleCrop>false</ScaleCrop>
  <HeadingPairs>
    <vt:vector size="6" baseType="variant">
      <vt:variant>
        <vt:lpstr>Использованные шрифты</vt:lpstr>
      </vt:variant>
      <vt:variant>
        <vt:i4>10</vt:i4>
      </vt:variant>
      <vt:variant>
        <vt:lpstr>Тема</vt:lpstr>
      </vt:variant>
      <vt:variant>
        <vt:i4>3</vt:i4>
      </vt:variant>
      <vt:variant>
        <vt:lpstr>Заголовки слайдов</vt:lpstr>
      </vt:variant>
      <vt:variant>
        <vt:i4>85</vt:i4>
      </vt:variant>
    </vt:vector>
  </HeadingPairs>
  <TitlesOfParts>
    <vt:vector size="98" baseType="lpstr">
      <vt:lpstr>Arial</vt:lpstr>
      <vt:lpstr>Arial Black</vt:lpstr>
      <vt:lpstr>Arial Narrow</vt:lpstr>
      <vt:lpstr>Calibri</vt:lpstr>
      <vt:lpstr>Calibri Light</vt:lpstr>
      <vt:lpstr>ITCFranklinGothicW10-Bk 862339</vt:lpstr>
      <vt:lpstr>Montserrat</vt:lpstr>
      <vt:lpstr>pr</vt:lpstr>
      <vt:lpstr>Times New Roman</vt:lpstr>
      <vt:lpstr>Wingdings</vt:lpstr>
      <vt:lpstr>Office 主题​​</vt:lpstr>
      <vt:lpstr>Специальное оформление</vt:lpstr>
      <vt:lpstr>1_Office 主题​​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878678</cp:lastModifiedBy>
  <cp:revision>280</cp:revision>
  <dcterms:created xsi:type="dcterms:W3CDTF">2018-06-04T01:39:00Z</dcterms:created>
  <dcterms:modified xsi:type="dcterms:W3CDTF">2024-10-21T17:44:25Z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3B8D4AEF403C433DB56B84408D5DE804</vt:lpwstr>
  </property>
  <property fmtid="{D5CDD505-2E9C-101B-9397-08002B2CF9AE}" pid="3" name="KSOProductBuildVer">
    <vt:lpwstr>2052-11.1.0.10463</vt:lpwstr>
  </property>
</Properties>
</file>